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notesMasterIdLst>
    <p:notesMasterId r:id="rId42"/>
  </p:notesMasterIdLst>
  <p:handoutMasterIdLst>
    <p:handoutMasterId r:id="rId43"/>
  </p:handoutMasterIdLst>
  <p:sldIdLst>
    <p:sldId id="716" r:id="rId3"/>
    <p:sldId id="6757" r:id="rId4"/>
    <p:sldId id="6822" r:id="rId5"/>
    <p:sldId id="6886" r:id="rId6"/>
    <p:sldId id="6881" r:id="rId7"/>
    <p:sldId id="6887" r:id="rId8"/>
    <p:sldId id="6883" r:id="rId9"/>
    <p:sldId id="6882" r:id="rId10"/>
    <p:sldId id="6885" r:id="rId11"/>
    <p:sldId id="6884" r:id="rId12"/>
    <p:sldId id="6888" r:id="rId13"/>
    <p:sldId id="6889" r:id="rId14"/>
    <p:sldId id="6890" r:id="rId15"/>
    <p:sldId id="6891" r:id="rId16"/>
    <p:sldId id="6920" r:id="rId17"/>
    <p:sldId id="6892" r:id="rId18"/>
    <p:sldId id="6893" r:id="rId19"/>
    <p:sldId id="6902" r:id="rId20"/>
    <p:sldId id="6894" r:id="rId21"/>
    <p:sldId id="6903" r:id="rId22"/>
    <p:sldId id="6904" r:id="rId23"/>
    <p:sldId id="6897" r:id="rId24"/>
    <p:sldId id="6898" r:id="rId25"/>
    <p:sldId id="6899" r:id="rId26"/>
    <p:sldId id="6905" r:id="rId27"/>
    <p:sldId id="6906" r:id="rId28"/>
    <p:sldId id="6907" r:id="rId29"/>
    <p:sldId id="6921" r:id="rId30"/>
    <p:sldId id="6910" r:id="rId31"/>
    <p:sldId id="6912" r:id="rId32"/>
    <p:sldId id="6911" r:id="rId33"/>
    <p:sldId id="6913" r:id="rId34"/>
    <p:sldId id="6914" r:id="rId35"/>
    <p:sldId id="6915" r:id="rId36"/>
    <p:sldId id="6917" r:id="rId37"/>
    <p:sldId id="6918" r:id="rId38"/>
    <p:sldId id="6932" r:id="rId39"/>
    <p:sldId id="6919" r:id="rId40"/>
    <p:sldId id="3723" r:id="rId41"/>
  </p:sldIdLst>
  <p:sldSz cx="12192000" cy="6858000"/>
  <p:notesSz cx="6761163" cy="9882188"/>
  <p:custDataLst>
    <p:tags r:id="rId4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>
          <p15:clr>
            <a:srgbClr val="A4A3A4"/>
          </p15:clr>
        </p15:guide>
        <p15:guide id="2" pos="7287">
          <p15:clr>
            <a:srgbClr val="A4A3A4"/>
          </p15:clr>
        </p15:guide>
        <p15:guide id="3" orient="horz" pos="648">
          <p15:clr>
            <a:srgbClr val="A4A3A4"/>
          </p15:clr>
        </p15:guide>
        <p15:guide id="4" orient="horz" pos="712">
          <p15:clr>
            <a:srgbClr val="A4A3A4"/>
          </p15:clr>
        </p15:guide>
        <p15:guide id="5" orient="horz" pos="4104">
          <p15:clr>
            <a:srgbClr val="A4A3A4"/>
          </p15:clr>
        </p15:guide>
        <p15:guide id="6" orient="horz" pos="40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操云甫" initials="a" lastIdx="1" clrIdx="0"/>
  <p:cmAuthor id="1" name="tsycnh@126.com" initials="t" lastIdx="1" clrIdx="1"/>
  <p:cmAuthor id="2" name="zhang wy" initials="zw" lastIdx="19" clrIdx="2"/>
  <p:cmAuthor id="3" name="Qu Sheng" initials="QS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0000"/>
    <a:srgbClr val="10218B"/>
    <a:srgbClr val="C2DAFF"/>
    <a:srgbClr val="E8EDF0"/>
    <a:srgbClr val="D9D9D9"/>
    <a:srgbClr val="F3F3F3"/>
    <a:srgbClr val="FDF7E8"/>
    <a:srgbClr val="F5F5F5"/>
    <a:srgbClr val="BFBFBF"/>
    <a:srgbClr val="427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61" autoAdjust="0"/>
    <p:restoredTop sz="83923" autoAdjust="0"/>
  </p:normalViewPr>
  <p:slideViewPr>
    <p:cSldViewPr>
      <p:cViewPr varScale="1">
        <p:scale>
          <a:sx n="136" d="100"/>
          <a:sy n="136" d="100"/>
        </p:scale>
        <p:origin x="1656" y="60"/>
      </p:cViewPr>
      <p:guideLst>
        <p:guide pos="416"/>
        <p:guide pos="7287"/>
        <p:guide orient="horz" pos="648"/>
        <p:guide orient="horz" pos="712"/>
        <p:guide orient="horz" pos="4104"/>
        <p:guide orient="horz" pos="4020"/>
      </p:guideLst>
    </p:cSldViewPr>
  </p:slideViewPr>
  <p:outlineViewPr>
    <p:cViewPr>
      <p:scale>
        <a:sx n="33" d="100"/>
        <a:sy n="33" d="100"/>
      </p:scale>
      <p:origin x="0" y="14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4062"/>
    </p:cViewPr>
  </p:sorterViewPr>
  <p:notesViewPr>
    <p:cSldViewPr>
      <p:cViewPr varScale="1">
        <p:scale>
          <a:sx n="74" d="100"/>
          <a:sy n="74" d="100"/>
        </p:scale>
        <p:origin x="341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74" cy="495778"/>
          </a:xfrm>
          <a:prstGeom prst="rect">
            <a:avLst/>
          </a:prstGeom>
        </p:spPr>
        <p:txBody>
          <a:bodyPr vert="horz" lIns="90507" tIns="45254" rIns="90507" bIns="45254" rtlCol="0"/>
          <a:lstStyle>
            <a:lvl1pPr algn="l">
              <a:defRPr sz="1200">
                <a:latin typeface="Arial" panose="020B0604020202020204" pitchFamily="34" charset="0"/>
                <a:ea typeface="楷体_GB2312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30589" y="0"/>
            <a:ext cx="2928996" cy="495778"/>
          </a:xfrm>
          <a:prstGeom prst="rect">
            <a:avLst/>
          </a:prstGeom>
        </p:spPr>
        <p:txBody>
          <a:bodyPr vert="horz" lIns="90507" tIns="45254" rIns="90507" bIns="45254" rtlCol="0"/>
          <a:lstStyle>
            <a:lvl1pPr algn="r">
              <a:defRPr sz="1200" smtClean="0">
                <a:latin typeface="Arial" panose="020B0604020202020204" pitchFamily="34" charset="0"/>
                <a:ea typeface="楷体_GB2312" pitchFamily="49" charset="-122"/>
              </a:defRPr>
            </a:lvl1pPr>
          </a:lstStyle>
          <a:p>
            <a:pPr>
              <a:defRPr/>
            </a:pPr>
            <a:fld id="{56B9D524-19C8-4C5A-8EF8-ADD55194C215}" type="datetimeFigureOut">
              <a:rPr lang="zh-CN" altLang="en-US"/>
              <a:t>2025/6/28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86410"/>
            <a:ext cx="2930574" cy="495778"/>
          </a:xfrm>
          <a:prstGeom prst="rect">
            <a:avLst/>
          </a:prstGeom>
        </p:spPr>
        <p:txBody>
          <a:bodyPr vert="horz" lIns="90507" tIns="45254" rIns="90507" bIns="45254" rtlCol="0" anchor="b"/>
          <a:lstStyle>
            <a:lvl1pPr algn="l">
              <a:defRPr sz="1200">
                <a:latin typeface="Arial" panose="020B0604020202020204" pitchFamily="34" charset="0"/>
                <a:ea typeface="楷体_GB2312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30589" y="9386410"/>
            <a:ext cx="2928996" cy="495778"/>
          </a:xfrm>
          <a:prstGeom prst="rect">
            <a:avLst/>
          </a:prstGeom>
        </p:spPr>
        <p:txBody>
          <a:bodyPr vert="horz" lIns="90507" tIns="45254" rIns="90507" bIns="45254" rtlCol="0" anchor="b"/>
          <a:lstStyle>
            <a:lvl1pPr algn="r">
              <a:defRPr sz="1200" smtClean="0">
                <a:latin typeface="Arial" panose="020B0604020202020204" pitchFamily="34" charset="0"/>
                <a:ea typeface="楷体_GB2312" pitchFamily="49" charset="-122"/>
              </a:defRPr>
            </a:lvl1pPr>
          </a:lstStyle>
          <a:p>
            <a:pPr>
              <a:defRPr/>
            </a:pPr>
            <a:fld id="{1F7F5CB4-0DE0-4500-B3FB-7854AA799CD3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0574" cy="4957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977" tIns="45489" rIns="90977" bIns="45489" numCol="1" anchor="t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9010" y="0"/>
            <a:ext cx="2930574" cy="4957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977" tIns="45489" rIns="90977" bIns="45489" numCol="1" anchor="t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85725" y="739775"/>
            <a:ext cx="6589713" cy="370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5801" y="4694000"/>
            <a:ext cx="5409562" cy="4447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977" tIns="45489" rIns="90977" bIns="45489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4821"/>
            <a:ext cx="2930574" cy="4957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977" tIns="45489" rIns="90977" bIns="45489" numCol="1" anchor="b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10" y="9384821"/>
            <a:ext cx="2930574" cy="4957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977" tIns="45489" rIns="90977" bIns="45489" numCol="1" anchor="b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C82B69B-4CDB-45EF-AF2E-DEBF6EE82A6D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725" y="739775"/>
            <a:ext cx="6589713" cy="3706813"/>
          </a:xfrm>
        </p:spPr>
      </p:sp>
      <p:sp>
        <p:nvSpPr>
          <p:cNvPr id="10752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075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922DFADB-40C6-47FA-891D-66360C3054DC}" type="slidenum">
              <a:rPr lang="en-US" altLang="zh-CN" smtClean="0">
                <a:ea typeface="宋体" panose="02010600030101010101" pitchFamily="2" charset="-122"/>
              </a:rPr>
              <a:t>1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478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569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940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693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074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628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122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815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971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18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545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207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AVL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：应用程序向量长度，即 软件想要作。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838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向量操作已从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stripmine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循环中提升出来，并放置在它们自己的向量获取块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(vector fetch block)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308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999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加载</a:t>
            </a:r>
            <a:r>
              <a:rPr lang="en-US" altLang="zh-CN" dirty="0"/>
              <a:t>/</a:t>
            </a:r>
            <a:r>
              <a:rPr lang="zh-CN" altLang="en-US" dirty="0"/>
              <a:t>存储指令</a:t>
            </a:r>
            <a:endParaRPr lang="en-US" altLang="zh-CN" dirty="0"/>
          </a:p>
          <a:p>
            <a:r>
              <a:rPr lang="zh-CN" altLang="en-US" dirty="0"/>
              <a:t>算术运算指令</a:t>
            </a:r>
            <a:endParaRPr lang="en-US" altLang="zh-CN" dirty="0"/>
          </a:p>
          <a:p>
            <a:r>
              <a:rPr lang="zh-CN" altLang="en-US" dirty="0"/>
              <a:t>掩码运算指令</a:t>
            </a:r>
            <a:endParaRPr lang="en-US" altLang="zh-CN" dirty="0"/>
          </a:p>
          <a:p>
            <a:r>
              <a:rPr lang="zh-CN" altLang="en-US" dirty="0"/>
              <a:t>置换指令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9134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在向量处理器架构中，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"stride"(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步长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是一个关键概念，它定义了连续访问的内存地址之间的间隔。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endParaRPr lang="en-US" altLang="zh-CN" sz="1200" b="1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unit-stride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单位步长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：连续访问相邻的内存位置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步长为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1)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constant-stride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固定步长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：以固定的间隔访问内存位置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indexed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索引访问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：通过显式的索引表访问内存</a:t>
            </a:r>
          </a:p>
          <a:p>
            <a:endParaRPr lang="en-US" altLang="zh-CN" dirty="0"/>
          </a:p>
          <a:p>
            <a:r>
              <a:rPr lang="zh-CN" altLang="en-US" dirty="0"/>
              <a:t>整形和浮点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4871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加减乘除，整型和浮点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比较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规约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57935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9760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853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555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5700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843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3008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7099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97389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9571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15343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6019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326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9488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6338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0737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6497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495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2B69B-4CDB-45EF-AF2E-DEBF6EE82A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368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5" name="Text Box 45"/>
          <p:cNvSpPr txBox="1">
            <a:spLocks noChangeArrowheads="1"/>
          </p:cNvSpPr>
          <p:nvPr userDrawn="1"/>
        </p:nvSpPr>
        <p:spPr bwMode="auto">
          <a:xfrm>
            <a:off x="11511184" y="6471928"/>
            <a:ext cx="666579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 </a:t>
            </a:r>
            <a:fld id="{D5383C12-1AC3-4C1C-A83D-C2DA9C49C965}" type="slidenum">
              <a:rPr lang="en-US" altLang="zh-CN" sz="1400" b="1" smtClean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‹#›</a:t>
            </a:fld>
            <a:r>
              <a:rPr lang="en-US" altLang="zh-CN" sz="1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-</a:t>
            </a:r>
          </a:p>
        </p:txBody>
      </p:sp>
      <p:pic>
        <p:nvPicPr>
          <p:cNvPr id="6" name="Picture 2" descr="G:\P020141030409735046136\中科院形象识别系统手册（下载版）\A-05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8" t="20118" r="2506" b="50700"/>
          <a:stretch>
            <a:fillRect/>
          </a:stretch>
        </p:blipFill>
        <p:spPr bwMode="auto">
          <a:xfrm>
            <a:off x="11284719" y="264917"/>
            <a:ext cx="645209" cy="56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4" y="1178430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6965" indent="0">
              <a:buNone/>
              <a:defRPr sz="1200"/>
            </a:lvl7pPr>
            <a:lvl8pPr marL="4266565" indent="0">
              <a:buNone/>
              <a:defRPr sz="1200"/>
            </a:lvl8pPr>
            <a:lvl9pPr marL="4876165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508004" y="455087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 err="1"/>
              <a:t>SlideSalad</a:t>
            </a:r>
            <a:r>
              <a:rPr lang="en-US" altLang="zh-CN" dirty="0"/>
              <a:t> - Infographics Pack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4" y="1178430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6965" indent="0">
              <a:buNone/>
              <a:defRPr sz="1200"/>
            </a:lvl7pPr>
            <a:lvl8pPr marL="4266565" indent="0">
              <a:buNone/>
              <a:defRPr sz="1200"/>
            </a:lvl8pPr>
            <a:lvl9pPr marL="4876165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508004" y="455087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 err="1"/>
              <a:t>SlideSalad</a:t>
            </a:r>
            <a:r>
              <a:rPr lang="en-US" altLang="zh-CN" dirty="0"/>
              <a:t> - Infographics Pack</a:t>
            </a:r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theme" Target="../theme/theme2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上标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"/>
            <a:ext cx="121920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12"/>
          <p:cNvSpPr>
            <a:spLocks noChangeArrowheads="1"/>
          </p:cNvSpPr>
          <p:nvPr/>
        </p:nvSpPr>
        <p:spPr bwMode="auto">
          <a:xfrm>
            <a:off x="0" y="5411829"/>
            <a:ext cx="12192000" cy="1158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BCD4E2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85000"/>
              </a:lnSpc>
              <a:defRPr/>
            </a:pPr>
            <a:endParaRPr lang="zh-CN" altLang="en-US" b="1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100" name="图片 12"/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53"/>
          <a:stretch>
            <a:fillRect/>
          </a:stretch>
        </p:blipFill>
        <p:spPr bwMode="auto">
          <a:xfrm>
            <a:off x="6089651" y="5411829"/>
            <a:ext cx="2063749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图片 1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26" b="3873"/>
          <a:stretch>
            <a:fillRect/>
          </a:stretch>
        </p:blipFill>
        <p:spPr bwMode="auto">
          <a:xfrm>
            <a:off x="10185401" y="5411829"/>
            <a:ext cx="2015067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图片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3" t="12788" r="28691" b="6853"/>
          <a:stretch>
            <a:fillRect/>
          </a:stretch>
        </p:blipFill>
        <p:spPr bwMode="auto">
          <a:xfrm>
            <a:off x="8144961" y="5411829"/>
            <a:ext cx="2053167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图片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"/>
          <a:stretch>
            <a:fillRect/>
          </a:stretch>
        </p:blipFill>
        <p:spPr bwMode="auto">
          <a:xfrm>
            <a:off x="4002617" y="5411829"/>
            <a:ext cx="2106083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图片 2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9" r="3806"/>
          <a:stretch>
            <a:fillRect/>
          </a:stretch>
        </p:blipFill>
        <p:spPr bwMode="auto">
          <a:xfrm>
            <a:off x="1968512" y="5411829"/>
            <a:ext cx="2063751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图片 1"/>
          <p:cNvPicPr/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411829"/>
            <a:ext cx="2000251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图片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3" y="115889"/>
            <a:ext cx="3099344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8"/>
          <p:cNvSpPr>
            <a:spLocks noChangeArrowheads="1"/>
          </p:cNvSpPr>
          <p:nvPr/>
        </p:nvSpPr>
        <p:spPr bwMode="auto">
          <a:xfrm>
            <a:off x="2829984" y="0"/>
            <a:ext cx="5067300" cy="539750"/>
          </a:xfrm>
          <a:prstGeom prst="rect">
            <a:avLst/>
          </a:prstGeom>
          <a:gradFill rotWithShape="1">
            <a:gsLst>
              <a:gs pos="0">
                <a:srgbClr val="FFFFFF">
                  <a:alpha val="48000"/>
                </a:srgbClr>
              </a:gs>
              <a:gs pos="100000">
                <a:srgbClr val="0066FF">
                  <a:alpha val="75000"/>
                </a:srgbClr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endParaRPr lang="zh-CN" altLang="en-US" b="1">
              <a:solidFill>
                <a:srgbClr val="DE5F0F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1028" name="Text Box 45"/>
          <p:cNvSpPr txBox="1">
            <a:spLocks noChangeArrowheads="1"/>
          </p:cNvSpPr>
          <p:nvPr/>
        </p:nvSpPr>
        <p:spPr bwMode="auto">
          <a:xfrm>
            <a:off x="48684" y="6538914"/>
            <a:ext cx="575733" cy="2746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D5383C12-1AC3-4C1C-A83D-C2DA9C49C965}" type="slidenum">
              <a:rPr lang="en-US" altLang="zh-CN" sz="1200" b="1" smtClean="0">
                <a:solidFill>
                  <a:srgbClr val="0052CE">
                    <a:lumMod val="5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‹#›</a:t>
            </a:fld>
            <a:endParaRPr lang="en-US" altLang="zh-CN" sz="1200" b="1" dirty="0">
              <a:solidFill>
                <a:srgbClr val="0052CE">
                  <a:lumMod val="50000"/>
                </a:srgb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9" name="Line 2069"/>
          <p:cNvSpPr>
            <a:spLocks noChangeShapeType="1"/>
          </p:cNvSpPr>
          <p:nvPr/>
        </p:nvSpPr>
        <p:spPr bwMode="auto">
          <a:xfrm>
            <a:off x="406401" y="6553200"/>
            <a:ext cx="11521017" cy="0"/>
          </a:xfrm>
          <a:prstGeom prst="line">
            <a:avLst/>
          </a:prstGeom>
          <a:noFill/>
          <a:ln w="9525">
            <a:noFill/>
            <a:round/>
          </a:ln>
        </p:spPr>
        <p:txBody>
          <a:bodyPr wrap="none"/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3083" name="图片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19" y="66675"/>
            <a:ext cx="1811626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2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53"/>
          <a:stretch>
            <a:fillRect/>
          </a:stretch>
        </p:blipFill>
        <p:spPr bwMode="auto">
          <a:xfrm>
            <a:off x="10053109" y="0"/>
            <a:ext cx="7207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2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26" b="3873"/>
          <a:stretch>
            <a:fillRect/>
          </a:stretch>
        </p:blipFill>
        <p:spPr bwMode="auto">
          <a:xfrm>
            <a:off x="11489796" y="0"/>
            <a:ext cx="7048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3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3" t="12788" r="28691" b="6853"/>
          <a:stretch>
            <a:fillRect/>
          </a:stretch>
        </p:blipFill>
        <p:spPr bwMode="auto">
          <a:xfrm>
            <a:off x="10773834" y="0"/>
            <a:ext cx="71596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31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"/>
          <a:stretch>
            <a:fillRect/>
          </a:stretch>
        </p:blipFill>
        <p:spPr bwMode="auto">
          <a:xfrm>
            <a:off x="9316509" y="0"/>
            <a:ext cx="7350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3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9" r="3806"/>
          <a:stretch>
            <a:fillRect/>
          </a:stretch>
        </p:blipFill>
        <p:spPr bwMode="auto">
          <a:xfrm>
            <a:off x="8595784" y="0"/>
            <a:ext cx="7207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33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284" y="0"/>
            <a:ext cx="6985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华文中宋" panose="0201060004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华文中宋" panose="0201060004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华文中宋" panose="0201060004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华文中宋" panose="0201060004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华文中宋" panose="0201060004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华文中宋" panose="0201060004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华文中宋" panose="0201060004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华文中宋" panose="0201060004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800" b="1">
          <a:solidFill>
            <a:srgbClr val="A50021"/>
          </a:solidFill>
          <a:latin typeface="+mn-lt"/>
          <a:ea typeface="+mn-ea"/>
          <a:cs typeface="华文中宋" panose="0201060004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400" b="1">
          <a:solidFill>
            <a:schemeClr val="accent2"/>
          </a:solidFill>
          <a:latin typeface="+mn-lt"/>
          <a:ea typeface="楷体_GB2312" pitchFamily="49" charset="-122"/>
          <a:cs typeface="华文中宋" panose="02010600040101010101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  <a:cs typeface="华文中宋" panose="0201060004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  <a:cs typeface="华文中宋" panose="0201060004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  <a:cs typeface="华文中宋" panose="0201060004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/riscv-gnu-toolchai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ctlab/plct-gem5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M-software/optimized-routines/blob/master/string/bench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lyc-seu/p/16999784.html#151-vector-mask-register-logical-instruction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jpeg"/><Relationship Id="rId12" Type="http://schemas.openxmlformats.org/officeDocument/2006/relationships/image" Target="../media/image35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81409" y="3901787"/>
            <a:ext cx="11629181" cy="139942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ts val="32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lang="en-US" altLang="zh-CN" sz="2600" b="1" spc="100" dirty="0">
              <a:solidFill>
                <a:srgbClr val="1021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algn="ctr">
              <a:lnSpc>
                <a:spcPts val="32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6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报告人：于佳耕</a:t>
            </a:r>
            <a:endParaRPr lang="en-US" altLang="zh-CN" sz="2600" b="1" spc="100" dirty="0">
              <a:solidFill>
                <a:srgbClr val="1021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algn="ctr">
              <a:lnSpc>
                <a:spcPts val="32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6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202</a:t>
            </a:r>
            <a:r>
              <a:rPr lang="en-US" altLang="zh-CN" sz="26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5</a:t>
            </a:r>
            <a:r>
              <a:rPr lang="zh-CN" altLang="en-US" sz="26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年</a:t>
            </a:r>
            <a:r>
              <a:rPr lang="en-US" altLang="zh-CN" sz="26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6</a:t>
            </a:r>
            <a:r>
              <a:rPr lang="zh-CN" altLang="en-US" sz="26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月</a:t>
            </a:r>
          </a:p>
        </p:txBody>
      </p:sp>
      <p:sp>
        <p:nvSpPr>
          <p:cNvPr id="4" name="矩形 3"/>
          <p:cNvSpPr/>
          <p:nvPr/>
        </p:nvSpPr>
        <p:spPr>
          <a:xfrm>
            <a:off x="1919536" y="1844824"/>
            <a:ext cx="8496944" cy="1684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ts val="6500"/>
              </a:lnSpc>
              <a:buClrTx/>
              <a:buSzTx/>
              <a:buFontTx/>
              <a:tabLst>
                <a:tab pos="7624445" algn="l"/>
              </a:tabLst>
              <a:defRPr/>
            </a:pPr>
            <a:r>
              <a:rPr kumimoji="1" lang="en-US" altLang="zh-CN" sz="4400" b="1" kern="0" spc="1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kumimoji="1" lang="zh-CN" altLang="en-US" sz="4400" b="1" kern="0" spc="1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向量化指令集介绍及编程实例</a:t>
            </a:r>
            <a:endParaRPr kumimoji="1" lang="en-US" altLang="zh-CN" sz="4400" b="1" kern="0" spc="100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介绍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RISC-V</a:t>
            </a:r>
            <a:r>
              <a:rPr lang="zh-CN" altLang="en-US" b="1" dirty="0"/>
              <a:t>指令集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FD078E5-BB48-9C68-DC4F-0089BD2F8530}"/>
              </a:ext>
            </a:extLst>
          </p:cNvPr>
          <p:cNvSpPr txBox="1"/>
          <p:nvPr/>
        </p:nvSpPr>
        <p:spPr>
          <a:xfrm>
            <a:off x="295366" y="2204864"/>
            <a:ext cx="11593288" cy="1512168"/>
          </a:xfrm>
          <a:prstGeom prst="rect">
            <a:avLst/>
          </a:prstGeom>
          <a:noFill/>
        </p:spPr>
        <p:txBody>
          <a:bodyPr wrap="square" lIns="90000" rtlCol="0" anchor="ctr" anchorCtr="0"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1600" dirty="0"/>
              <a:t>       RISC-V </a:t>
            </a:r>
            <a:r>
              <a:rPr lang="zh-CN" altLang="en-US" sz="1600" dirty="0"/>
              <a:t>的指令集包括</a:t>
            </a:r>
            <a:r>
              <a:rPr lang="zh-CN" altLang="en-US" sz="1600" b="1" dirty="0">
                <a:solidFill>
                  <a:srgbClr val="FF0000"/>
                </a:solidFill>
              </a:rPr>
              <a:t>基础指令集</a:t>
            </a:r>
            <a:r>
              <a:rPr lang="zh-CN" altLang="en-US" sz="1600" dirty="0"/>
              <a:t>和</a:t>
            </a:r>
            <a:r>
              <a:rPr lang="zh-CN" altLang="en-US" sz="1600" b="1" dirty="0">
                <a:solidFill>
                  <a:srgbClr val="FF0000"/>
                </a:solidFill>
              </a:rPr>
              <a:t>扩展指令集</a:t>
            </a:r>
            <a:r>
              <a:rPr lang="zh-CN" altLang="en-US" sz="1600" dirty="0"/>
              <a:t>两类。基础指令集包含了能够为编译器、汇编器、链接器、操作系统</a:t>
            </a:r>
            <a:r>
              <a:rPr lang="en-US" altLang="zh-CN" sz="1600" dirty="0"/>
              <a:t>(</a:t>
            </a:r>
            <a:r>
              <a:rPr lang="zh-CN" altLang="en-US" sz="1600" dirty="0"/>
              <a:t>结合额外的特权操作</a:t>
            </a:r>
            <a:r>
              <a:rPr lang="en-US" altLang="zh-CN" sz="1600" dirty="0"/>
              <a:t>)</a:t>
            </a:r>
            <a:r>
              <a:rPr lang="zh-CN" altLang="en-US" sz="1600" dirty="0"/>
              <a:t>等提供必要功能实现的最小指令集合。它们是构筑 </a:t>
            </a:r>
            <a:r>
              <a:rPr lang="en-US" altLang="zh-CN" sz="1600" dirty="0"/>
              <a:t>ISA </a:t>
            </a:r>
            <a:r>
              <a:rPr lang="zh-CN" altLang="en-US" sz="1600" dirty="0"/>
              <a:t>和软件工具链的骨架，可以围绕它们来构建更多定制的处理器 </a:t>
            </a:r>
            <a:r>
              <a:rPr lang="en-US" altLang="zh-CN" sz="1600" dirty="0"/>
              <a:t>ISA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lvl="0" algn="just">
              <a:lnSpc>
                <a:spcPct val="150000"/>
              </a:lnSpc>
            </a:pPr>
            <a:r>
              <a:rPr lang="en-US" altLang="zh-CN" sz="1600" dirty="0"/>
              <a:t>       RISC-V </a:t>
            </a:r>
            <a:r>
              <a:rPr lang="zh-CN" altLang="en-US" sz="1600" dirty="0"/>
              <a:t>共有 </a:t>
            </a:r>
            <a:r>
              <a:rPr lang="en-US" altLang="zh-CN" sz="1600" b="1" dirty="0">
                <a:solidFill>
                  <a:srgbClr val="FF0000"/>
                </a:solidFill>
              </a:rPr>
              <a:t>5 </a:t>
            </a:r>
            <a:r>
              <a:rPr lang="zh-CN" altLang="en-US" sz="1600" b="1" dirty="0">
                <a:solidFill>
                  <a:srgbClr val="FF0000"/>
                </a:solidFill>
              </a:rPr>
              <a:t>种基础指令集</a:t>
            </a:r>
            <a:r>
              <a:rPr lang="en-US" altLang="zh-CN" sz="1600" dirty="0"/>
              <a:t>:</a:t>
            </a:r>
            <a:endParaRPr lang="en-US" altLang="zh-CN" sz="16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26" name="表格 26">
            <a:extLst>
              <a:ext uri="{FF2B5EF4-FFF2-40B4-BE49-F238E27FC236}">
                <a16:creationId xmlns:a16="http://schemas.microsoft.com/office/drawing/2014/main" id="{9E3AAAED-929B-2D77-B3BA-D9B73C562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68336"/>
              </p:ext>
            </p:extLst>
          </p:nvPr>
        </p:nvGraphicFramePr>
        <p:xfrm>
          <a:off x="1663518" y="3930528"/>
          <a:ext cx="8856984" cy="193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3887621395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215035960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4233595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</a:rPr>
                        <a:t>RVWMO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</a:rPr>
                        <a:t>弱内存次序指令集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</a:rPr>
                        <a:t>描述了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</a:rPr>
                        <a:t>RISC-V 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+mn-lt"/>
                          <a:ea typeface="宋体" panose="02010600030101010101" pitchFamily="2" charset="-122"/>
                        </a:rPr>
                        <a:t>所使用的内存一致性模型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38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lt"/>
                          <a:ea typeface="宋体" panose="02010600030101010101" pitchFamily="2" charset="-122"/>
                        </a:rPr>
                        <a:t>RV32I</a:t>
                      </a:r>
                      <a:endParaRPr lang="zh-CN" altLang="en-US" sz="1400" dirty="0"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lt"/>
                          <a:ea typeface="宋体" panose="02010600030101010101" pitchFamily="2" charset="-122"/>
                        </a:rPr>
                        <a:t>32</a:t>
                      </a:r>
                      <a:r>
                        <a:rPr lang="zh-CN" altLang="en-US" sz="1400" dirty="0">
                          <a:latin typeface="+mn-lt"/>
                          <a:ea typeface="宋体" panose="02010600030101010101" pitchFamily="2" charset="-122"/>
                        </a:rPr>
                        <a:t>位整数指令集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lt"/>
                          <a:ea typeface="宋体" panose="02010600030101010101" pitchFamily="2" charset="-122"/>
                        </a:rPr>
                        <a:t>32</a:t>
                      </a:r>
                      <a:r>
                        <a:rPr lang="zh-CN" altLang="en-US" sz="1400" dirty="0">
                          <a:latin typeface="+mn-lt"/>
                          <a:ea typeface="宋体" panose="02010600030101010101" pitchFamily="2" charset="-122"/>
                        </a:rPr>
                        <a:t>位环境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87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+mn-lt"/>
                          <a:ea typeface="宋体" panose="02010600030101010101" pitchFamily="2" charset="-122"/>
                        </a:rPr>
                        <a:t>RV64I</a:t>
                      </a:r>
                      <a:endParaRPr lang="zh-CN" altLang="en-US" sz="1400" dirty="0"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+mn-lt"/>
                          <a:ea typeface="宋体" panose="02010600030101010101" pitchFamily="2" charset="-122"/>
                        </a:rPr>
                        <a:t>64</a:t>
                      </a:r>
                      <a:r>
                        <a:rPr lang="zh-CN" altLang="en-US" sz="1400" dirty="0">
                          <a:latin typeface="+mn-lt"/>
                          <a:ea typeface="宋体" panose="02010600030101010101" pitchFamily="2" charset="-122"/>
                        </a:rPr>
                        <a:t>位整数指令集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+mn-lt"/>
                          <a:ea typeface="宋体" panose="02010600030101010101" pitchFamily="2" charset="-122"/>
                        </a:rPr>
                        <a:t>64</a:t>
                      </a:r>
                      <a:r>
                        <a:rPr lang="zh-CN" altLang="en-US" sz="1400" dirty="0">
                          <a:latin typeface="+mn-lt"/>
                          <a:ea typeface="宋体" panose="02010600030101010101" pitchFamily="2" charset="-122"/>
                        </a:rPr>
                        <a:t>位环境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552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+mn-lt"/>
                          <a:ea typeface="宋体" panose="02010600030101010101" pitchFamily="2" charset="-122"/>
                        </a:rPr>
                        <a:t>RV32E</a:t>
                      </a:r>
                      <a:endParaRPr lang="zh-CN" altLang="en-US" sz="1400" dirty="0"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+mn-lt"/>
                          <a:ea typeface="宋体" panose="02010600030101010101" pitchFamily="2" charset="-122"/>
                        </a:rPr>
                        <a:t>32</a:t>
                      </a:r>
                      <a:r>
                        <a:rPr lang="zh-CN" altLang="en-US" sz="1400" dirty="0">
                          <a:latin typeface="+mn-lt"/>
                          <a:ea typeface="宋体" panose="02010600030101010101" pitchFamily="2" charset="-122"/>
                        </a:rPr>
                        <a:t>位嵌入式整数指令集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+mn-lt"/>
                          <a:ea typeface="宋体" panose="02010600030101010101" pitchFamily="2" charset="-122"/>
                        </a:rPr>
                        <a:t>嵌入式环境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969683"/>
                  </a:ext>
                </a:extLst>
              </a:tr>
              <a:tr h="2448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+mn-lt"/>
                          <a:ea typeface="宋体" panose="02010600030101010101" pitchFamily="2" charset="-122"/>
                        </a:rPr>
                        <a:t>RV128I</a:t>
                      </a:r>
                      <a:endParaRPr lang="zh-CN" altLang="en-US" sz="1400" dirty="0"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+mn-lt"/>
                          <a:ea typeface="宋体" panose="02010600030101010101" pitchFamily="2" charset="-122"/>
                        </a:rPr>
                        <a:t>128</a:t>
                      </a:r>
                      <a:r>
                        <a:rPr lang="zh-CN" altLang="en-US" sz="1400" dirty="0">
                          <a:latin typeface="+mn-lt"/>
                          <a:ea typeface="宋体" panose="02010600030101010101" pitchFamily="2" charset="-122"/>
                        </a:rPr>
                        <a:t>位整数指令集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+mn-lt"/>
                          <a:ea typeface="宋体" panose="02010600030101010101" pitchFamily="2" charset="-122"/>
                        </a:rPr>
                        <a:t>未来的</a:t>
                      </a:r>
                      <a:r>
                        <a:rPr lang="en-US" altLang="zh-CN" sz="1400" dirty="0">
                          <a:latin typeface="+mn-lt"/>
                          <a:ea typeface="宋体" panose="02010600030101010101" pitchFamily="2" charset="-122"/>
                        </a:rPr>
                        <a:t>128</a:t>
                      </a:r>
                      <a:r>
                        <a:rPr lang="zh-CN" altLang="en-US" sz="1400" dirty="0">
                          <a:latin typeface="+mn-lt"/>
                          <a:ea typeface="宋体" panose="02010600030101010101" pitchFamily="2" charset="-122"/>
                        </a:rPr>
                        <a:t>位环境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799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78188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介绍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RV32I</a:t>
            </a:r>
            <a:r>
              <a:rPr lang="zh-CN" altLang="en-US" b="1" dirty="0"/>
              <a:t>和</a:t>
            </a:r>
            <a:r>
              <a:rPr lang="en-US" altLang="zh-CN" b="1" dirty="0"/>
              <a:t>RV64I</a:t>
            </a:r>
            <a:r>
              <a:rPr lang="zh-CN" altLang="en-US" b="1" dirty="0"/>
              <a:t>指令集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FD078E5-BB48-9C68-DC4F-0089BD2F8530}"/>
              </a:ext>
            </a:extLst>
          </p:cNvPr>
          <p:cNvSpPr txBox="1"/>
          <p:nvPr/>
        </p:nvSpPr>
        <p:spPr>
          <a:xfrm>
            <a:off x="695400" y="2147603"/>
            <a:ext cx="11593288" cy="576064"/>
          </a:xfrm>
          <a:prstGeom prst="rect">
            <a:avLst/>
          </a:prstGeom>
          <a:noFill/>
        </p:spPr>
        <p:txBody>
          <a:bodyPr wrap="square" lIns="90000" rtlCol="0" anchor="ctr" anchorCtr="0"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均使用</a:t>
            </a:r>
            <a:r>
              <a:rPr lang="en-US" altLang="zh-CN" sz="1600" b="1" dirty="0">
                <a:solidFill>
                  <a:srgbClr val="FF0000"/>
                </a:solidFill>
                <a:latin typeface="+mn-lt"/>
              </a:rPr>
              <a:t>32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</a:rPr>
              <a:t>个通用寄存器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和一个额外的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</a:rPr>
              <a:t>非特权寄存器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（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pc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寄存器），位宽均为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XLEN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。</a:t>
            </a:r>
            <a:endParaRPr lang="en-US" altLang="zh-CN" sz="16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422F0C-73AD-DD08-01D9-5E60D355D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2907711"/>
            <a:ext cx="3343275" cy="24860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3640FC-7FCD-4E10-D389-EA9A267CA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3930575"/>
            <a:ext cx="3343275" cy="5810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3490885-D8AD-13F5-B7C9-929A3E9F1C90}"/>
              </a:ext>
            </a:extLst>
          </p:cNvPr>
          <p:cNvSpPr txBox="1"/>
          <p:nvPr/>
        </p:nvSpPr>
        <p:spPr>
          <a:xfrm>
            <a:off x="1908020" y="6318080"/>
            <a:ext cx="3107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RISC-V</a:t>
            </a:r>
            <a:r>
              <a:rPr lang="zh-CN" altLang="en-US" sz="1400" dirty="0"/>
              <a:t>整数指令集的寄存器状态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91B2CC-91FD-6F2C-801E-E115AD2AC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584" y="2723667"/>
            <a:ext cx="2657936" cy="341734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FE8FA00-7314-52B5-9299-9BBDC1012243}"/>
              </a:ext>
            </a:extLst>
          </p:cNvPr>
          <p:cNvSpPr txBox="1"/>
          <p:nvPr/>
        </p:nvSpPr>
        <p:spPr>
          <a:xfrm>
            <a:off x="8184232" y="6270771"/>
            <a:ext cx="2255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RISC-V</a:t>
            </a:r>
            <a:r>
              <a:rPr lang="zh-CN" altLang="en-US" sz="1400" dirty="0"/>
              <a:t> </a:t>
            </a:r>
            <a:r>
              <a:rPr lang="en-US" altLang="zh-CN" sz="1400" dirty="0"/>
              <a:t>Reference Card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1300459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介绍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RV32I</a:t>
            </a:r>
            <a:r>
              <a:rPr lang="zh-CN" altLang="en-US" b="1" dirty="0"/>
              <a:t>和</a:t>
            </a:r>
            <a:r>
              <a:rPr lang="en-US" altLang="zh-CN" b="1" dirty="0"/>
              <a:t>RV64I</a:t>
            </a:r>
            <a:r>
              <a:rPr lang="zh-CN" altLang="en-US" b="1" dirty="0"/>
              <a:t>指令集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FD078E5-BB48-9C68-DC4F-0089BD2F8530}"/>
              </a:ext>
            </a:extLst>
          </p:cNvPr>
          <p:cNvSpPr txBox="1"/>
          <p:nvPr/>
        </p:nvSpPr>
        <p:spPr>
          <a:xfrm>
            <a:off x="659396" y="2103332"/>
            <a:ext cx="11593288" cy="576064"/>
          </a:xfrm>
          <a:prstGeom prst="rect">
            <a:avLst/>
          </a:prstGeom>
          <a:noFill/>
        </p:spPr>
        <p:txBody>
          <a:bodyPr wrap="square" lIns="90000" rtlCol="0" anchor="ctr" anchorCtr="0"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600" dirty="0"/>
              <a:t>通用寄存器 </a:t>
            </a:r>
            <a:r>
              <a:rPr lang="en-US" altLang="zh-CN" sz="1600" dirty="0"/>
              <a:t>x0~x31 </a:t>
            </a:r>
            <a:r>
              <a:rPr lang="zh-CN" altLang="en-US" sz="1600" dirty="0"/>
              <a:t>理论上可以用于各种用途</a:t>
            </a:r>
            <a:r>
              <a:rPr lang="en-US" altLang="zh-CN" sz="1600" dirty="0"/>
              <a:t>,</a:t>
            </a:r>
            <a:r>
              <a:rPr lang="zh-CN" altLang="en-US" sz="1600" dirty="0"/>
              <a:t>但是根据标准调用约定的建议</a:t>
            </a:r>
            <a:r>
              <a:rPr lang="en-US" altLang="zh-CN" sz="1600" dirty="0"/>
              <a:t>,</a:t>
            </a:r>
            <a:r>
              <a:rPr lang="zh-CN" altLang="en-US" sz="1600" dirty="0"/>
              <a:t>这些寄存器的功能在实践中也是相对固定的</a:t>
            </a:r>
            <a:r>
              <a:rPr lang="zh-CN" altLang="en-US" sz="1600" dirty="0">
                <a:solidFill>
                  <a:srgbClr val="000000"/>
                </a:solidFill>
                <a:latin typeface="+mn-lt"/>
                <a:ea typeface="+mn-ea"/>
              </a:rPr>
              <a:t>。</a:t>
            </a:r>
            <a:endParaRPr lang="en-US" altLang="zh-CN" sz="16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4A187CB-2372-AC04-8204-897B2A9859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311646"/>
              </p:ext>
            </p:extLst>
          </p:nvPr>
        </p:nvGraphicFramePr>
        <p:xfrm>
          <a:off x="2732160" y="3029211"/>
          <a:ext cx="6719699" cy="29498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9399">
                  <a:extLst>
                    <a:ext uri="{9D8B030D-6E8A-4147-A177-3AD203B41FA5}">
                      <a16:colId xmlns:a16="http://schemas.microsoft.com/office/drawing/2014/main" val="4083101127"/>
                    </a:ext>
                  </a:extLst>
                </a:gridCol>
                <a:gridCol w="1140713">
                  <a:extLst>
                    <a:ext uri="{9D8B030D-6E8A-4147-A177-3AD203B41FA5}">
                      <a16:colId xmlns:a16="http://schemas.microsoft.com/office/drawing/2014/main" val="3548436248"/>
                    </a:ext>
                  </a:extLst>
                </a:gridCol>
                <a:gridCol w="4139587">
                  <a:extLst>
                    <a:ext uri="{9D8B030D-6E8A-4147-A177-3AD203B41FA5}">
                      <a16:colId xmlns:a16="http://schemas.microsoft.com/office/drawing/2014/main" val="4227112345"/>
                    </a:ext>
                  </a:extLst>
                </a:gridCol>
              </a:tblGrid>
              <a:tr h="451890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 dirty="0">
                          <a:effectLst/>
                        </a:rPr>
                        <a:t>Register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ABI Name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 dirty="0">
                          <a:effectLst/>
                        </a:rPr>
                        <a:t>Description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5760486"/>
                  </a:ext>
                </a:extLst>
              </a:tr>
              <a:tr h="208160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x0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zero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Hard-wired zero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5990290"/>
                  </a:ext>
                </a:extLst>
              </a:tr>
              <a:tr h="208160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x1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ra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Return address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9302468"/>
                  </a:ext>
                </a:extLst>
              </a:tr>
              <a:tr h="208160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x2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sp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Stack pointer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7064727"/>
                  </a:ext>
                </a:extLst>
              </a:tr>
              <a:tr h="208160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x3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gp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Global pointer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6023782"/>
                  </a:ext>
                </a:extLst>
              </a:tr>
              <a:tr h="208160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x4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tp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Thread pointer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3776481"/>
                  </a:ext>
                </a:extLst>
              </a:tr>
              <a:tr h="208160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x5-x7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t0-t2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Temporaries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5684026"/>
                  </a:ext>
                </a:extLst>
              </a:tr>
              <a:tr h="208160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x8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s0/fp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 dirty="0">
                          <a:effectLst/>
                        </a:rPr>
                        <a:t>Saved register/frame pointer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1188783"/>
                  </a:ext>
                </a:extLst>
              </a:tr>
              <a:tr h="208160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x9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s1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Saved register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6689361"/>
                  </a:ext>
                </a:extLst>
              </a:tr>
              <a:tr h="208160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x10-x11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a0-1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Function arguments/return values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3215472"/>
                  </a:ext>
                </a:extLst>
              </a:tr>
              <a:tr h="208160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x12-x17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a2-7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Function arguments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089349"/>
                  </a:ext>
                </a:extLst>
              </a:tr>
              <a:tr h="208160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x18-x27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s2-11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Saved register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9289591"/>
                  </a:ext>
                </a:extLst>
              </a:tr>
              <a:tr h="208160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x28-31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>
                          <a:effectLst/>
                        </a:rPr>
                        <a:t>t3-t6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kern="100" dirty="0">
                          <a:effectLst/>
                        </a:rPr>
                        <a:t>Temporaries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9335732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ADC30C25-3AF5-7730-A37F-B608FD34D65B}"/>
              </a:ext>
            </a:extLst>
          </p:cNvPr>
          <p:cNvSpPr txBox="1"/>
          <p:nvPr/>
        </p:nvSpPr>
        <p:spPr>
          <a:xfrm>
            <a:off x="4727848" y="6102588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通用寄存器使用规范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372899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介绍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RISC-V</a:t>
            </a:r>
            <a:r>
              <a:rPr lang="zh-CN" altLang="en-US" b="1" dirty="0"/>
              <a:t>扩展指令集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FD078E5-BB48-9C68-DC4F-0089BD2F8530}"/>
              </a:ext>
            </a:extLst>
          </p:cNvPr>
          <p:cNvSpPr txBox="1"/>
          <p:nvPr/>
        </p:nvSpPr>
        <p:spPr>
          <a:xfrm>
            <a:off x="695400" y="2214156"/>
            <a:ext cx="11089232" cy="720080"/>
          </a:xfrm>
          <a:prstGeom prst="rect">
            <a:avLst/>
          </a:prstGeom>
          <a:noFill/>
        </p:spPr>
        <p:txBody>
          <a:bodyPr wrap="square" lIns="90000" rtlCol="0" anchor="ctr" anchorCtr="0"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1600" dirty="0"/>
              <a:t>    RISC-V </a:t>
            </a:r>
            <a:r>
              <a:rPr lang="zh-CN" altLang="en-US" sz="1600" dirty="0"/>
              <a:t>的扩展指令集用于为 </a:t>
            </a:r>
            <a:r>
              <a:rPr lang="en-US" altLang="zh-CN" sz="1600" dirty="0"/>
              <a:t>ISA </a:t>
            </a:r>
            <a:r>
              <a:rPr lang="zh-CN" altLang="en-US" sz="1600" dirty="0"/>
              <a:t>提供特定方面的功能操作指令，一个 </a:t>
            </a:r>
            <a:r>
              <a:rPr lang="en-US" altLang="zh-CN" sz="1600" dirty="0"/>
              <a:t>ISA </a:t>
            </a:r>
            <a:r>
              <a:rPr lang="zh-CN" altLang="en-US" sz="1600" dirty="0"/>
              <a:t>可以选择加入多个扩展指令集。现有的 </a:t>
            </a:r>
            <a:r>
              <a:rPr lang="en-US" altLang="zh-CN" sz="1600" dirty="0"/>
              <a:t>RISC-V </a:t>
            </a:r>
            <a:r>
              <a:rPr lang="zh-CN" altLang="en-US" sz="1600" dirty="0"/>
              <a:t>扩展指令集主要有以下 </a:t>
            </a:r>
            <a:r>
              <a:rPr lang="en-US" altLang="zh-CN" sz="1600" dirty="0"/>
              <a:t>24 </a:t>
            </a:r>
            <a:r>
              <a:rPr lang="zh-CN" altLang="en-US" sz="1600" dirty="0"/>
              <a:t>种：</a:t>
            </a:r>
            <a:endParaRPr lang="en-US" altLang="zh-CN" sz="16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985094BD-F04E-3114-5F19-E77614AD0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576773"/>
              </p:ext>
            </p:extLst>
          </p:nvPr>
        </p:nvGraphicFramePr>
        <p:xfrm>
          <a:off x="2567608" y="2977303"/>
          <a:ext cx="6444254" cy="3731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2127">
                  <a:extLst>
                    <a:ext uri="{9D8B030D-6E8A-4147-A177-3AD203B41FA5}">
                      <a16:colId xmlns:a16="http://schemas.microsoft.com/office/drawing/2014/main" val="100364623"/>
                    </a:ext>
                  </a:extLst>
                </a:gridCol>
                <a:gridCol w="3222127">
                  <a:extLst>
                    <a:ext uri="{9D8B030D-6E8A-4147-A177-3AD203B41FA5}">
                      <a16:colId xmlns:a16="http://schemas.microsoft.com/office/drawing/2014/main" val="1945162897"/>
                    </a:ext>
                  </a:extLst>
                </a:gridCol>
              </a:tblGrid>
              <a:tr h="248757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扩展指令集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997632"/>
                  </a:ext>
                </a:extLst>
              </a:tr>
              <a:tr h="248757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乘法和除法扩展</a:t>
                      </a:r>
                      <a:r>
                        <a:rPr lang="en-US" altLang="zh-CN" sz="1000" dirty="0"/>
                        <a:t>(M</a:t>
                      </a:r>
                      <a:r>
                        <a:rPr lang="zh-CN" altLang="en-US" sz="1000" dirty="0"/>
                        <a:t>扩展</a:t>
                      </a:r>
                      <a:r>
                        <a:rPr lang="en-US" altLang="zh-CN" sz="1000" dirty="0"/>
                        <a:t>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用于将两个整数寄存器中的值进行乘或除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876575"/>
                  </a:ext>
                </a:extLst>
              </a:tr>
              <a:tr h="2487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/>
                        <a:t>原子指令扩展</a:t>
                      </a:r>
                      <a:r>
                        <a:rPr lang="en-US" altLang="zh-CN" sz="1000" dirty="0"/>
                        <a:t>(A</a:t>
                      </a:r>
                      <a:r>
                        <a:rPr lang="zh-CN" altLang="en-US" sz="1000" dirty="0"/>
                        <a:t>扩展</a:t>
                      </a:r>
                      <a:r>
                        <a:rPr lang="en-US" altLang="zh-CN" sz="1000" dirty="0"/>
                        <a:t>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用于支持相同内存空间的多个硬件线程间的同步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495397"/>
                  </a:ext>
                </a:extLst>
              </a:tr>
              <a:tr h="248757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单精度浮点扩展</a:t>
                      </a:r>
                      <a:r>
                        <a:rPr lang="en-US" altLang="zh-CN" sz="1000" dirty="0"/>
                        <a:t>(F </a:t>
                      </a:r>
                      <a:r>
                        <a:rPr lang="zh-CN" altLang="en-US" sz="1000" dirty="0"/>
                        <a:t>扩展</a:t>
                      </a:r>
                      <a:r>
                        <a:rPr lang="en-US" altLang="zh-CN" sz="1000" dirty="0"/>
                        <a:t>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用于支持单精度浮点运算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043279"/>
                  </a:ext>
                </a:extLst>
              </a:tr>
              <a:tr h="248757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双精度浮点扩展</a:t>
                      </a:r>
                      <a:r>
                        <a:rPr lang="en-US" altLang="zh-CN" sz="1000" dirty="0"/>
                        <a:t>(D </a:t>
                      </a:r>
                      <a:r>
                        <a:rPr lang="zh-CN" altLang="en-US" sz="1000" dirty="0"/>
                        <a:t>扩展</a:t>
                      </a:r>
                      <a:r>
                        <a:rPr lang="en-US" altLang="zh-CN" sz="1000" dirty="0"/>
                        <a:t>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用于支持双精度浮点运算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117955"/>
                  </a:ext>
                </a:extLst>
              </a:tr>
              <a:tr h="248757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四精度浮点扩展</a:t>
                      </a:r>
                      <a:r>
                        <a:rPr lang="en-US" altLang="zh-CN" sz="1000" dirty="0"/>
                        <a:t>(Q </a:t>
                      </a:r>
                      <a:r>
                        <a:rPr lang="zh-CN" altLang="en-US" sz="1000" dirty="0"/>
                        <a:t>扩展</a:t>
                      </a:r>
                      <a:r>
                        <a:rPr lang="en-US" altLang="zh-CN" sz="1000" dirty="0"/>
                        <a:t>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用于支持四精度浮点运算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357842"/>
                  </a:ext>
                </a:extLst>
              </a:tr>
              <a:tr h="248757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压缩指令扩展</a:t>
                      </a:r>
                      <a:r>
                        <a:rPr lang="en-US" altLang="zh-CN" sz="1000" dirty="0"/>
                        <a:t>(C </a:t>
                      </a:r>
                      <a:r>
                        <a:rPr lang="zh-CN" altLang="en-US" sz="1000" dirty="0"/>
                        <a:t>扩展</a:t>
                      </a:r>
                      <a:r>
                        <a:rPr lang="en-US" altLang="zh-CN" sz="1000" dirty="0"/>
                        <a:t>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用于减少静态和动态的代码尺寸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66360"/>
                  </a:ext>
                </a:extLst>
              </a:tr>
              <a:tr h="248757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计数器指令扩展</a:t>
                      </a:r>
                      <a:r>
                        <a:rPr lang="en-US" altLang="zh-CN" sz="1000" dirty="0"/>
                        <a:t>(Counters </a:t>
                      </a:r>
                      <a:r>
                        <a:rPr lang="zh-CN" altLang="en-US" sz="1000" dirty="0"/>
                        <a:t>扩展</a:t>
                      </a:r>
                      <a:r>
                        <a:rPr lang="en-US" altLang="zh-CN" sz="1000" dirty="0"/>
                        <a:t>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提供了至多 </a:t>
                      </a:r>
                      <a:r>
                        <a:rPr lang="en-US" altLang="zh-CN" sz="1000" dirty="0"/>
                        <a:t>32 </a:t>
                      </a:r>
                      <a:r>
                        <a:rPr lang="zh-CN" altLang="en-US" sz="1000" dirty="0"/>
                        <a:t>个 </a:t>
                      </a:r>
                      <a:r>
                        <a:rPr lang="en-US" altLang="zh-CN" sz="1000" dirty="0"/>
                        <a:t>64 </a:t>
                      </a:r>
                      <a:r>
                        <a:rPr lang="zh-CN" altLang="en-US" sz="1000" dirty="0"/>
                        <a:t>位计数器或计时器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757113"/>
                  </a:ext>
                </a:extLst>
              </a:tr>
              <a:tr h="248757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十进制浮点扩展</a:t>
                      </a:r>
                      <a:r>
                        <a:rPr lang="en-US" altLang="zh-CN" sz="1000" dirty="0"/>
                        <a:t>(L </a:t>
                      </a:r>
                      <a:r>
                        <a:rPr lang="zh-CN" altLang="en-US" sz="1000" dirty="0"/>
                        <a:t>扩展</a:t>
                      </a:r>
                      <a:r>
                        <a:rPr lang="en-US" altLang="zh-CN" sz="1000" dirty="0"/>
                        <a:t>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用于支持 </a:t>
                      </a:r>
                      <a:r>
                        <a:rPr lang="en-US" altLang="zh-CN" sz="1000" dirty="0"/>
                        <a:t>IEEE 754-2008 </a:t>
                      </a:r>
                      <a:r>
                        <a:rPr lang="zh-CN" altLang="en-US" sz="1000" dirty="0"/>
                        <a:t>标准中定义的十进制浮点算术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510127"/>
                  </a:ext>
                </a:extLst>
              </a:tr>
              <a:tr h="248757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位操作扩展</a:t>
                      </a:r>
                      <a:r>
                        <a:rPr lang="en-US" altLang="zh-CN" sz="1000" dirty="0"/>
                        <a:t>(B </a:t>
                      </a:r>
                      <a:r>
                        <a:rPr lang="zh-CN" altLang="en-US" sz="1000" dirty="0"/>
                        <a:t>扩展</a:t>
                      </a:r>
                      <a:r>
                        <a:rPr lang="en-US" altLang="zh-CN" sz="1000" dirty="0"/>
                        <a:t>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用于支持位操作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761067"/>
                  </a:ext>
                </a:extLst>
              </a:tr>
              <a:tr h="248757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动态翻译语言扩展</a:t>
                      </a:r>
                      <a:r>
                        <a:rPr lang="en-US" altLang="zh-CN" sz="1000" dirty="0"/>
                        <a:t>(J </a:t>
                      </a:r>
                      <a:r>
                        <a:rPr lang="zh-CN" altLang="en-US" sz="1000" dirty="0"/>
                        <a:t>扩展</a:t>
                      </a:r>
                      <a:r>
                        <a:rPr lang="en-US" altLang="zh-CN" sz="1000" dirty="0"/>
                        <a:t>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用于支持动态翻译语言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292223"/>
                  </a:ext>
                </a:extLst>
              </a:tr>
              <a:tr h="248757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事务内存扩展</a:t>
                      </a:r>
                      <a:r>
                        <a:rPr lang="en-US" altLang="zh-CN" sz="1000" dirty="0"/>
                        <a:t>(T </a:t>
                      </a:r>
                      <a:r>
                        <a:rPr lang="zh-CN" altLang="en-US" sz="1000" dirty="0"/>
                        <a:t>扩展</a:t>
                      </a:r>
                      <a:r>
                        <a:rPr lang="en-US" altLang="zh-CN" sz="1000" dirty="0"/>
                        <a:t>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用于支持事务内存操作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313843"/>
                  </a:ext>
                </a:extLst>
              </a:tr>
              <a:tr h="248757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组合单指令多数据流指令扩展</a:t>
                      </a:r>
                      <a:r>
                        <a:rPr lang="en-US" altLang="zh-CN" sz="1000" dirty="0"/>
                        <a:t>(P </a:t>
                      </a:r>
                      <a:r>
                        <a:rPr lang="zh-CN" altLang="en-US" sz="1000" dirty="0"/>
                        <a:t>扩展</a:t>
                      </a:r>
                      <a:r>
                        <a:rPr lang="en-US" altLang="zh-CN" sz="1000" dirty="0"/>
                        <a:t>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用于支持小型 </a:t>
                      </a:r>
                      <a:r>
                        <a:rPr lang="en-US" altLang="zh-CN" sz="1000" dirty="0"/>
                        <a:t>RISC-V </a:t>
                      </a:r>
                      <a:r>
                        <a:rPr lang="zh-CN" altLang="en-US" sz="1000" dirty="0"/>
                        <a:t>实现中的组合 </a:t>
                      </a:r>
                      <a:r>
                        <a:rPr lang="en-US" altLang="zh-CN" sz="1000" dirty="0"/>
                        <a:t>SIMD </a:t>
                      </a:r>
                      <a:r>
                        <a:rPr lang="zh-CN" altLang="en-US" sz="1000" dirty="0"/>
                        <a:t>定点操作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31401"/>
                  </a:ext>
                </a:extLst>
              </a:tr>
              <a:tr h="248757"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rgbClr val="FF0000"/>
                          </a:solidFill>
                        </a:rPr>
                        <a:t>向量操作扩展</a:t>
                      </a:r>
                      <a:r>
                        <a:rPr lang="en-US" altLang="zh-CN" sz="1000" dirty="0">
                          <a:solidFill>
                            <a:srgbClr val="FF0000"/>
                          </a:solidFill>
                        </a:rPr>
                        <a:t>(V </a:t>
                      </a:r>
                      <a:r>
                        <a:rPr lang="zh-CN" altLang="en-US" sz="1000" dirty="0">
                          <a:solidFill>
                            <a:srgbClr val="FF0000"/>
                          </a:solidFill>
                        </a:rPr>
                        <a:t>扩展</a:t>
                      </a:r>
                      <a:r>
                        <a:rPr lang="en-US" altLang="zh-CN" sz="10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zh-CN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rgbClr val="FF0000"/>
                          </a:solidFill>
                        </a:rPr>
                        <a:t>用于支持 </a:t>
                      </a:r>
                      <a:r>
                        <a:rPr lang="en-US" altLang="zh-CN" sz="1000" dirty="0">
                          <a:solidFill>
                            <a:srgbClr val="FF0000"/>
                          </a:solidFill>
                        </a:rPr>
                        <a:t>32 </a:t>
                      </a:r>
                      <a:r>
                        <a:rPr lang="zh-CN" altLang="en-US" sz="1000" dirty="0">
                          <a:solidFill>
                            <a:srgbClr val="FF0000"/>
                          </a:solidFill>
                        </a:rPr>
                        <a:t>位指令编码空间中的数据并行执行功能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986870"/>
                  </a:ext>
                </a:extLst>
              </a:tr>
              <a:tr h="248757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控制和状态寄存器扩展</a:t>
                      </a:r>
                      <a:r>
                        <a:rPr lang="en-US" altLang="zh-CN" sz="1000" dirty="0"/>
                        <a:t>(</a:t>
                      </a:r>
                      <a:r>
                        <a:rPr lang="en-US" altLang="zh-CN" sz="1000" dirty="0" err="1"/>
                        <a:t>Zicsr</a:t>
                      </a:r>
                      <a:r>
                        <a:rPr lang="en-US" altLang="zh-CN" sz="1000" dirty="0"/>
                        <a:t> </a:t>
                      </a:r>
                      <a:r>
                        <a:rPr lang="zh-CN" altLang="en-US" sz="1000" dirty="0"/>
                        <a:t>扩展</a:t>
                      </a:r>
                      <a:r>
                        <a:rPr lang="en-US" altLang="zh-CN" sz="1000" dirty="0"/>
                        <a:t>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包含与各硬件线程相关 的 </a:t>
                      </a:r>
                      <a:r>
                        <a:rPr lang="en-US" altLang="zh-CN" sz="1000" dirty="0"/>
                        <a:t>4096 </a:t>
                      </a:r>
                      <a:r>
                        <a:rPr lang="zh-CN" altLang="en-US" sz="1000" dirty="0"/>
                        <a:t>个控制与状态寄存器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9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204039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介绍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RISC-V</a:t>
            </a:r>
            <a:r>
              <a:rPr lang="zh-CN" altLang="en-US" b="1" dirty="0"/>
              <a:t>扩展指令集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985094BD-F04E-3114-5F19-E77614AD0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86891"/>
              </p:ext>
            </p:extLst>
          </p:nvPr>
        </p:nvGraphicFramePr>
        <p:xfrm>
          <a:off x="2279576" y="2358172"/>
          <a:ext cx="6444254" cy="3178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2127">
                  <a:extLst>
                    <a:ext uri="{9D8B030D-6E8A-4147-A177-3AD203B41FA5}">
                      <a16:colId xmlns:a16="http://schemas.microsoft.com/office/drawing/2014/main" val="100364623"/>
                    </a:ext>
                  </a:extLst>
                </a:gridCol>
                <a:gridCol w="3222127">
                  <a:extLst>
                    <a:ext uri="{9D8B030D-6E8A-4147-A177-3AD203B41FA5}">
                      <a16:colId xmlns:a16="http://schemas.microsoft.com/office/drawing/2014/main" val="1945162897"/>
                    </a:ext>
                  </a:extLst>
                </a:gridCol>
              </a:tblGrid>
              <a:tr h="248757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扩展指令集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997632"/>
                  </a:ext>
                </a:extLst>
              </a:tr>
              <a:tr h="248757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屏障扩展</a:t>
                      </a:r>
                      <a:r>
                        <a:rPr lang="en-US" altLang="zh-CN" sz="1000" dirty="0"/>
                        <a:t>(</a:t>
                      </a:r>
                      <a:r>
                        <a:rPr lang="en-US" altLang="zh-CN" sz="1000" dirty="0" err="1"/>
                        <a:t>Zifencei</a:t>
                      </a:r>
                      <a:r>
                        <a:rPr lang="en-US" altLang="zh-CN" sz="1000" dirty="0"/>
                        <a:t> </a:t>
                      </a:r>
                      <a:r>
                        <a:rPr lang="zh-CN" altLang="en-US" sz="1000" dirty="0"/>
                        <a:t>扩展</a:t>
                      </a:r>
                      <a:r>
                        <a:rPr lang="en-US" altLang="zh-CN" sz="1000" dirty="0"/>
                        <a:t>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用于提供相同硬件线程上写指令内存与指令获 取之间的显式同步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876575"/>
                  </a:ext>
                </a:extLst>
              </a:tr>
              <a:tr h="2487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/>
                        <a:t>非对齐原子操作扩展</a:t>
                      </a:r>
                      <a:r>
                        <a:rPr lang="en-US" altLang="zh-CN" sz="1000" dirty="0"/>
                        <a:t>(Zam </a:t>
                      </a:r>
                      <a:r>
                        <a:rPr lang="zh-CN" altLang="en-US" sz="1000" dirty="0"/>
                        <a:t>扩展</a:t>
                      </a:r>
                      <a:r>
                        <a:rPr lang="en-US" altLang="zh-CN" sz="1000" dirty="0"/>
                        <a:t>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用于对非对齐的原子内存操作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495397"/>
                  </a:ext>
                </a:extLst>
              </a:tr>
              <a:tr h="248757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全存储排序扩展</a:t>
                      </a:r>
                      <a:r>
                        <a:rPr lang="en-US" altLang="zh-CN" sz="1000" dirty="0"/>
                        <a:t>(</a:t>
                      </a:r>
                      <a:r>
                        <a:rPr lang="en-US" altLang="zh-CN" sz="1000" dirty="0" err="1"/>
                        <a:t>Ztso</a:t>
                      </a:r>
                      <a:r>
                        <a:rPr lang="en-US" altLang="zh-CN" sz="1000" dirty="0"/>
                        <a:t> </a:t>
                      </a:r>
                      <a:r>
                        <a:rPr lang="zh-CN" altLang="en-US" sz="1000" dirty="0"/>
                        <a:t>扩展</a:t>
                      </a:r>
                      <a:r>
                        <a:rPr lang="en-US" altLang="zh-CN" sz="1000" dirty="0"/>
                        <a:t>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用于支持“全存储排序”的内存一致性模型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043279"/>
                  </a:ext>
                </a:extLst>
              </a:tr>
              <a:tr h="248757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提示暂停扩展</a:t>
                      </a:r>
                      <a:r>
                        <a:rPr lang="en-US" altLang="zh-CN" sz="1000" dirty="0"/>
                        <a:t>(</a:t>
                      </a:r>
                      <a:r>
                        <a:rPr lang="en-US" altLang="zh-CN" sz="1000" dirty="0" err="1"/>
                        <a:t>Zihintpause</a:t>
                      </a:r>
                      <a:r>
                        <a:rPr lang="en-US" altLang="zh-CN" sz="1000" dirty="0"/>
                        <a:t> </a:t>
                      </a:r>
                      <a:r>
                        <a:rPr lang="zh-CN" altLang="en-US" sz="1000" dirty="0"/>
                        <a:t>扩展</a:t>
                      </a:r>
                      <a:r>
                        <a:rPr lang="en-US" altLang="zh-CN" sz="1000" dirty="0"/>
                        <a:t>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用于指示当前硬件线程应当放缓指令的失效率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117955"/>
                  </a:ext>
                </a:extLst>
              </a:tr>
              <a:tr h="248757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半精度浮点扩展</a:t>
                      </a:r>
                      <a:r>
                        <a:rPr lang="en-US" altLang="zh-CN" sz="1000" dirty="0"/>
                        <a:t>(</a:t>
                      </a:r>
                      <a:r>
                        <a:rPr lang="en-US" altLang="zh-CN" sz="1000" dirty="0" err="1"/>
                        <a:t>Zfh</a:t>
                      </a:r>
                      <a:r>
                        <a:rPr lang="en-US" altLang="zh-CN" sz="1000" dirty="0"/>
                        <a:t> </a:t>
                      </a:r>
                      <a:r>
                        <a:rPr lang="zh-CN" altLang="en-US" sz="1000" dirty="0"/>
                        <a:t>扩展</a:t>
                      </a:r>
                      <a:r>
                        <a:rPr lang="en-US" altLang="zh-CN" sz="1000" dirty="0"/>
                        <a:t>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用于支持半精度浮点运算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357842"/>
                  </a:ext>
                </a:extLst>
              </a:tr>
              <a:tr h="248757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半精度浮点最小集扩展</a:t>
                      </a:r>
                      <a:r>
                        <a:rPr lang="en-US" altLang="zh-CN" sz="1000" dirty="0"/>
                        <a:t>(</a:t>
                      </a:r>
                      <a:r>
                        <a:rPr lang="en-US" altLang="zh-CN" sz="1000" dirty="0" err="1"/>
                        <a:t>Zfhmin</a:t>
                      </a:r>
                      <a:r>
                        <a:rPr lang="en-US" altLang="zh-CN" sz="1000" dirty="0"/>
                        <a:t> </a:t>
                      </a:r>
                      <a:r>
                        <a:rPr lang="zh-CN" altLang="en-US" sz="1000" dirty="0"/>
                        <a:t>扩展</a:t>
                      </a:r>
                      <a:r>
                        <a:rPr lang="en-US" altLang="zh-CN" sz="1000" dirty="0"/>
                        <a:t>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主要用于支持半精度数据的存储、以及执行更高精度的运算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66360"/>
                  </a:ext>
                </a:extLst>
              </a:tr>
              <a:tr h="248757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整数寄存器单精度浮点扩展</a:t>
                      </a:r>
                      <a:r>
                        <a:rPr lang="en-US" altLang="zh-CN" sz="1000" dirty="0"/>
                        <a:t>(</a:t>
                      </a:r>
                      <a:r>
                        <a:rPr lang="en-US" altLang="zh-CN" sz="1000" dirty="0" err="1"/>
                        <a:t>Zfinx</a:t>
                      </a:r>
                      <a:r>
                        <a:rPr lang="en-US" altLang="zh-CN" sz="1000" dirty="0"/>
                        <a:t> </a:t>
                      </a:r>
                      <a:r>
                        <a:rPr lang="zh-CN" altLang="en-US" sz="1000" dirty="0"/>
                        <a:t>扩展</a:t>
                      </a:r>
                      <a:r>
                        <a:rPr lang="en-US" altLang="zh-CN" sz="1000" dirty="0"/>
                        <a:t>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用于支持在整数寄存器中进行单精度浮点运算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757113"/>
                  </a:ext>
                </a:extLst>
              </a:tr>
              <a:tr h="248757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整数寄存器双精度浮点扩展</a:t>
                      </a:r>
                      <a:r>
                        <a:rPr lang="en-US" altLang="zh-CN" sz="1000" dirty="0"/>
                        <a:t>(</a:t>
                      </a:r>
                      <a:r>
                        <a:rPr lang="en-US" altLang="zh-CN" sz="1000" dirty="0" err="1"/>
                        <a:t>Zdinx</a:t>
                      </a:r>
                      <a:r>
                        <a:rPr lang="en-US" altLang="zh-CN" sz="1000" dirty="0"/>
                        <a:t> </a:t>
                      </a:r>
                      <a:r>
                        <a:rPr lang="zh-CN" altLang="en-US" sz="1000" dirty="0"/>
                        <a:t>扩展</a:t>
                      </a:r>
                      <a:r>
                        <a:rPr lang="en-US" altLang="zh-CN" sz="1000" dirty="0"/>
                        <a:t>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用于支持在整数寄存器中进行双精度浮点运算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510127"/>
                  </a:ext>
                </a:extLst>
              </a:tr>
              <a:tr h="248757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整数寄存器半精度浮点扩展</a:t>
                      </a:r>
                      <a:r>
                        <a:rPr lang="en-US" altLang="zh-CN" sz="1000" dirty="0"/>
                        <a:t>(</a:t>
                      </a:r>
                      <a:r>
                        <a:rPr lang="en-US" altLang="zh-CN" sz="1000" dirty="0" err="1"/>
                        <a:t>Zhinx</a:t>
                      </a:r>
                      <a:r>
                        <a:rPr lang="en-US" altLang="zh-CN" sz="1000" dirty="0"/>
                        <a:t> </a:t>
                      </a:r>
                      <a:r>
                        <a:rPr lang="zh-CN" altLang="en-US" sz="1000" dirty="0"/>
                        <a:t>扩展</a:t>
                      </a:r>
                      <a:r>
                        <a:rPr lang="en-US" altLang="zh-CN" sz="1000" dirty="0"/>
                        <a:t>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用于支持在整数寄存器中进行半精度浮点运算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761067"/>
                  </a:ext>
                </a:extLst>
              </a:tr>
              <a:tr h="248757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整数寄存器半精度浮点最小集扩展</a:t>
                      </a:r>
                      <a:r>
                        <a:rPr lang="en-US" altLang="zh-CN" sz="1000" dirty="0"/>
                        <a:t>(</a:t>
                      </a:r>
                      <a:r>
                        <a:rPr lang="en-US" altLang="zh-CN" sz="1000" dirty="0" err="1"/>
                        <a:t>Zhinxmin</a:t>
                      </a:r>
                      <a:r>
                        <a:rPr lang="en-US" altLang="zh-CN" sz="1000" dirty="0"/>
                        <a:t> </a:t>
                      </a:r>
                      <a:r>
                        <a:rPr lang="zh-CN" altLang="en-US" sz="1000" dirty="0"/>
                        <a:t>扩展</a:t>
                      </a:r>
                      <a:r>
                        <a:rPr lang="en-US" altLang="zh-CN" sz="1000" dirty="0"/>
                        <a:t>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是 </a:t>
                      </a:r>
                      <a:r>
                        <a:rPr lang="en-US" altLang="zh-CN" sz="1000" dirty="0" err="1"/>
                        <a:t>Zhinx</a:t>
                      </a:r>
                      <a:r>
                        <a:rPr lang="en-US" altLang="zh-CN" sz="1000" dirty="0"/>
                        <a:t> </a:t>
                      </a:r>
                      <a:r>
                        <a:rPr lang="zh-CN" altLang="en-US" sz="1000" dirty="0"/>
                        <a:t>扩展的一个子集</a:t>
                      </a:r>
                      <a:r>
                        <a:rPr lang="en-US" altLang="zh-CN" sz="1000" dirty="0"/>
                        <a:t>,</a:t>
                      </a:r>
                      <a:r>
                        <a:rPr lang="zh-CN" altLang="en-US" sz="1000" dirty="0"/>
                        <a:t>与 </a:t>
                      </a:r>
                      <a:r>
                        <a:rPr lang="en-US" altLang="zh-CN" sz="1000" dirty="0" err="1"/>
                        <a:t>Zfhmin</a:t>
                      </a:r>
                      <a:r>
                        <a:rPr lang="en-US" altLang="zh-CN" sz="1000" dirty="0"/>
                        <a:t> </a:t>
                      </a:r>
                      <a:r>
                        <a:rPr lang="zh-CN" altLang="en-US" sz="1000" dirty="0"/>
                        <a:t>扩展的功 能及定位类似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292223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E17A4624-2BA7-3251-CDED-FE3C4C282893}"/>
              </a:ext>
            </a:extLst>
          </p:cNvPr>
          <p:cNvSpPr txBox="1"/>
          <p:nvPr/>
        </p:nvSpPr>
        <p:spPr>
          <a:xfrm>
            <a:off x="1271463" y="5805264"/>
            <a:ext cx="9865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此外，</a:t>
            </a:r>
            <a:r>
              <a:rPr lang="en-US" altLang="zh-CN" dirty="0"/>
              <a:t>RISC-V </a:t>
            </a:r>
            <a:r>
              <a:rPr lang="zh-CN" altLang="en-US" dirty="0"/>
              <a:t>系统设计者还可以根据实际需要，制定其他</a:t>
            </a:r>
            <a:r>
              <a:rPr lang="zh-CN" altLang="en-US" b="1" dirty="0">
                <a:solidFill>
                  <a:srgbClr val="FF0000"/>
                </a:solidFill>
              </a:rPr>
              <a:t>自定义扩展指令集</a:t>
            </a:r>
            <a:r>
              <a:rPr lang="zh-CN" altLang="en-US" dirty="0"/>
              <a:t>，并将其加入指令集架构中。</a:t>
            </a:r>
          </a:p>
        </p:txBody>
      </p:sp>
    </p:spTree>
    <p:extLst>
      <p:ext uri="{BB962C8B-B14F-4D97-AF65-F5344CB8AC3E}">
        <p14:creationId xmlns:p14="http://schemas.microsoft.com/office/powerpoint/2010/main" val="123421911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 bwMode="auto">
          <a:xfrm>
            <a:off x="292631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919536" y="764704"/>
            <a:ext cx="8568951" cy="72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目录</a:t>
            </a:r>
          </a:p>
        </p:txBody>
      </p:sp>
      <p:sp>
        <p:nvSpPr>
          <p:cNvPr id="14" name="矩形 13"/>
          <p:cNvSpPr/>
          <p:nvPr/>
        </p:nvSpPr>
        <p:spPr>
          <a:xfrm>
            <a:off x="1631504" y="2060848"/>
            <a:ext cx="8333740" cy="2242858"/>
          </a:xfrm>
          <a:prstGeom prst="rect">
            <a:avLst/>
          </a:prstGeom>
        </p:spPr>
        <p:txBody>
          <a:bodyPr wrap="square" lIns="36000" rIns="3600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一、</a:t>
            </a:r>
            <a:r>
              <a:rPr lang="en-US" altLang="zh-CN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介绍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1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二、</a:t>
            </a:r>
            <a:r>
              <a:rPr lang="en-US" altLang="zh-CN" sz="2400" b="1" spc="1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400" b="1" spc="1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en-US" altLang="zh-CN" sz="2400" b="1" spc="1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400" b="1" spc="1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扩展指令集</a:t>
            </a:r>
            <a:endParaRPr lang="en-US" altLang="zh-CN" sz="2400" b="1" spc="100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10218B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三、</a:t>
            </a:r>
            <a:r>
              <a:rPr lang="zh-CN" altLang="en-US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如何利用</a:t>
            </a:r>
            <a:r>
              <a:rPr lang="en-US" altLang="zh-CN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扩展加速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10218B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10218B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四、</a:t>
            </a:r>
            <a:r>
              <a:rPr lang="zh-CN" altLang="en-US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学习资源列表</a:t>
            </a:r>
            <a:endParaRPr kumimoji="0" lang="en-US" altLang="zh-CN" sz="2400" b="1" i="0" u="none" strike="noStrike" kern="1200" cap="none" spc="100" normalizeH="0" baseline="0" noProof="0" dirty="0">
              <a:ln>
                <a:noFill/>
              </a:ln>
              <a:solidFill>
                <a:srgbClr val="10218B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80244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扩展指令集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SIMD</a:t>
            </a:r>
            <a:r>
              <a:rPr lang="zh-CN" altLang="en-US" b="1" dirty="0"/>
              <a:t>技术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13E72A-0A40-B573-239C-BCD44BE7CCAB}"/>
              </a:ext>
            </a:extLst>
          </p:cNvPr>
          <p:cNvSpPr txBox="1"/>
          <p:nvPr/>
        </p:nvSpPr>
        <p:spPr>
          <a:xfrm>
            <a:off x="695400" y="2214156"/>
            <a:ext cx="108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</a:rPr>
              <a:t>        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SIMD</a:t>
            </a:r>
            <a:r>
              <a:rPr lang="zh-CN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Single Instruction Multiple Data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）技术是一种基于向量运算的并行计算技术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可以同时对多个数据进行相同的操作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它通过将多个数据打包成一个向量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然后对整个向量进行计算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从而实现了单个指令周期内并行处理多个数据的能力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6FD086-7BB9-ED8F-26CF-BD70D9F61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3429000"/>
            <a:ext cx="867727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4708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扩展指令集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SIMD</a:t>
            </a:r>
            <a:r>
              <a:rPr lang="zh-CN" altLang="en-US" b="1" dirty="0"/>
              <a:t>技术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13E72A-0A40-B573-239C-BCD44BE7CCAB}"/>
              </a:ext>
            </a:extLst>
          </p:cNvPr>
          <p:cNvSpPr txBox="1"/>
          <p:nvPr/>
        </p:nvSpPr>
        <p:spPr>
          <a:xfrm>
            <a:off x="911424" y="2214156"/>
            <a:ext cx="108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经过多年的发展，各种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CPU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架构都提供各自的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SIMD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指令集，包括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ARM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架构的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NEON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指令集、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Intel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架构的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MMX/SSE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指令集、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RISC-V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架构的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RVV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指令集等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。</a:t>
            </a:r>
            <a:endParaRPr lang="zh-CN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8C7795-46D8-E6BC-4BAF-A096A480E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3506818"/>
            <a:ext cx="4306441" cy="2764203"/>
          </a:xfrm>
          <a:prstGeom prst="rect">
            <a:avLst/>
          </a:prstGeom>
        </p:spPr>
      </p:pic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4D604C08-01FE-4FF3-E707-A0E38E8BE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433437"/>
              </p:ext>
            </p:extLst>
          </p:nvPr>
        </p:nvGraphicFramePr>
        <p:xfrm>
          <a:off x="5427359" y="4077072"/>
          <a:ext cx="596775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53">
                  <a:extLst>
                    <a:ext uri="{9D8B030D-6E8A-4147-A177-3AD203B41FA5}">
                      <a16:colId xmlns:a16="http://schemas.microsoft.com/office/drawing/2014/main" val="2619655307"/>
                    </a:ext>
                  </a:extLst>
                </a:gridCol>
                <a:gridCol w="1989253">
                  <a:extLst>
                    <a:ext uri="{9D8B030D-6E8A-4147-A177-3AD203B41FA5}">
                      <a16:colId xmlns:a16="http://schemas.microsoft.com/office/drawing/2014/main" val="656326616"/>
                    </a:ext>
                  </a:extLst>
                </a:gridCol>
                <a:gridCol w="1989253">
                  <a:extLst>
                    <a:ext uri="{9D8B030D-6E8A-4147-A177-3AD203B41FA5}">
                      <a16:colId xmlns:a16="http://schemas.microsoft.com/office/drawing/2014/main" val="4128240923"/>
                    </a:ext>
                  </a:extLst>
                </a:gridCol>
              </a:tblGrid>
              <a:tr h="182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Arm v6</a:t>
                      </a:r>
                      <a:br>
                        <a:rPr lang="en-US" altLang="zh-CN" sz="1200" dirty="0"/>
                      </a:br>
                      <a:r>
                        <a:rPr lang="en-US" altLang="zh-CN" sz="1200" dirty="0"/>
                        <a:t>SIMD</a:t>
                      </a:r>
                      <a:r>
                        <a:rPr lang="zh-CN" altLang="en-US" sz="1200" dirty="0"/>
                        <a:t>扩展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Arm v7-A</a:t>
                      </a:r>
                      <a:br>
                        <a:rPr lang="en-US" altLang="zh-CN" sz="1200" dirty="0"/>
                      </a:br>
                      <a:r>
                        <a:rPr lang="en-US" altLang="zh-CN" sz="1200" dirty="0"/>
                        <a:t>NEON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Arm v8-A</a:t>
                      </a:r>
                      <a:br>
                        <a:rPr lang="en-US" altLang="zh-CN" sz="1200" dirty="0"/>
                      </a:br>
                      <a:r>
                        <a:rPr lang="en-US" altLang="zh-CN" sz="1200" dirty="0"/>
                        <a:t>NEON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453023"/>
                  </a:ext>
                </a:extLst>
              </a:tr>
              <a:tr h="18280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dirty="0"/>
                        <a:t>利用</a:t>
                      </a:r>
                      <a:r>
                        <a:rPr lang="en-US" altLang="zh-CN" sz="1200" dirty="0"/>
                        <a:t>Arm</a:t>
                      </a:r>
                      <a:r>
                        <a:rPr lang="zh-CN" altLang="en-US" sz="1200" dirty="0"/>
                        <a:t>通用寄存器</a:t>
                      </a:r>
                      <a:endParaRPr lang="en-US" altLang="zh-CN" sz="12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dirty="0"/>
                        <a:t>支持</a:t>
                      </a:r>
                      <a:r>
                        <a:rPr lang="en-US" altLang="zh-CN" sz="1200" dirty="0"/>
                        <a:t>8/16</a:t>
                      </a:r>
                      <a:r>
                        <a:rPr lang="zh-CN" altLang="en-US" sz="1200" dirty="0"/>
                        <a:t>位整数</a:t>
                      </a:r>
                      <a:endParaRPr lang="en-US" alt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en-US" altLang="zh-CN" sz="1200" dirty="0"/>
                        <a:t>32</a:t>
                      </a:r>
                      <a:r>
                        <a:rPr lang="zh-CN" altLang="en-US" sz="1200" dirty="0"/>
                        <a:t>个</a:t>
                      </a:r>
                      <a:r>
                        <a:rPr lang="en-US" altLang="zh-CN" sz="1200" dirty="0"/>
                        <a:t>64</a:t>
                      </a:r>
                      <a:r>
                        <a:rPr lang="zh-CN" altLang="en-US" sz="1200" dirty="0"/>
                        <a:t>位</a:t>
                      </a:r>
                      <a:r>
                        <a:rPr lang="en-US" altLang="zh-CN" sz="1200" dirty="0"/>
                        <a:t>NEON</a:t>
                      </a:r>
                      <a:r>
                        <a:rPr lang="zh-CN" altLang="en-US" sz="1200" dirty="0"/>
                        <a:t>寄存器</a:t>
                      </a:r>
                      <a:endParaRPr lang="en-US" altLang="zh-CN" sz="12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dirty="0"/>
                        <a:t>支持</a:t>
                      </a:r>
                      <a:r>
                        <a:rPr lang="en-US" altLang="zh-CN" sz="1200" dirty="0"/>
                        <a:t>8/16/32/64</a:t>
                      </a:r>
                      <a:r>
                        <a:rPr lang="zh-CN" altLang="en-US" sz="1200" dirty="0"/>
                        <a:t>位整数</a:t>
                      </a:r>
                      <a:endParaRPr lang="en-US" altLang="zh-CN" sz="12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dirty="0"/>
                        <a:t>支持单精度浮点</a:t>
                      </a:r>
                      <a:endParaRPr lang="en-US" altLang="zh-CN" sz="12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dirty="0"/>
                        <a:t>最多同时支持</a:t>
                      </a:r>
                      <a:r>
                        <a:rPr lang="en-US" altLang="zh-CN" sz="1200" dirty="0"/>
                        <a:t>16</a:t>
                      </a:r>
                      <a:r>
                        <a:rPr lang="zh-CN" altLang="en-US" sz="1200" dirty="0"/>
                        <a:t>个</a:t>
                      </a:r>
                      <a:r>
                        <a:rPr lang="en-US" altLang="zh-CN" sz="1200" dirty="0"/>
                        <a:t>8</a:t>
                      </a:r>
                      <a:r>
                        <a:rPr lang="zh-CN" altLang="en-US" sz="1200" dirty="0"/>
                        <a:t>位操作数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en-US" altLang="zh-CN" sz="1200" dirty="0"/>
                        <a:t>32</a:t>
                      </a:r>
                      <a:r>
                        <a:rPr lang="zh-CN" altLang="en-US" sz="1200" dirty="0"/>
                        <a:t>个</a:t>
                      </a:r>
                      <a:r>
                        <a:rPr lang="en-US" altLang="zh-CN" sz="1200" dirty="0"/>
                        <a:t>128</a:t>
                      </a:r>
                      <a:r>
                        <a:rPr lang="zh-CN" altLang="en-US" sz="1200" dirty="0"/>
                        <a:t>位</a:t>
                      </a:r>
                      <a:r>
                        <a:rPr lang="en-US" altLang="zh-CN" sz="1200" dirty="0"/>
                        <a:t>NEON</a:t>
                      </a:r>
                      <a:r>
                        <a:rPr lang="zh-CN" altLang="en-US" sz="1200" dirty="0"/>
                        <a:t>寄存器</a:t>
                      </a:r>
                      <a:endParaRPr lang="en-US" altLang="zh-CN" sz="12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dirty="0"/>
                        <a:t>支持</a:t>
                      </a:r>
                      <a:r>
                        <a:rPr lang="en-US" altLang="zh-CN" sz="1200" dirty="0"/>
                        <a:t>8/16/32/64</a:t>
                      </a:r>
                      <a:r>
                        <a:rPr lang="zh-CN" altLang="en-US" sz="1200" dirty="0"/>
                        <a:t>位整数</a:t>
                      </a:r>
                      <a:endParaRPr lang="en-US" altLang="zh-CN" sz="12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dirty="0"/>
                        <a:t>支持单</a:t>
                      </a:r>
                      <a:r>
                        <a:rPr lang="en-US" altLang="zh-CN" sz="1200" dirty="0"/>
                        <a:t>/</a:t>
                      </a:r>
                      <a:r>
                        <a:rPr lang="zh-CN" altLang="en-US" sz="1200" dirty="0"/>
                        <a:t>双精度浮点</a:t>
                      </a:r>
                      <a:endParaRPr lang="en-US" altLang="zh-CN" sz="12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200" dirty="0"/>
                        <a:t>最多同时支持</a:t>
                      </a:r>
                      <a:r>
                        <a:rPr lang="en-US" altLang="zh-CN" sz="1200" dirty="0"/>
                        <a:t>16</a:t>
                      </a:r>
                      <a:r>
                        <a:rPr lang="zh-CN" altLang="en-US" sz="1200" dirty="0"/>
                        <a:t>个</a:t>
                      </a:r>
                      <a:r>
                        <a:rPr lang="en-US" altLang="zh-CN" sz="1200" dirty="0"/>
                        <a:t>8</a:t>
                      </a:r>
                      <a:r>
                        <a:rPr lang="zh-CN" altLang="en-US" sz="1200" dirty="0"/>
                        <a:t>位操作数</a:t>
                      </a:r>
                      <a:endParaRPr lang="en-US" altLang="zh-CN" sz="12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158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66778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扩展指令集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RISC-V V</a:t>
            </a:r>
            <a:r>
              <a:rPr lang="zh-CN" altLang="en-US" b="1" dirty="0"/>
              <a:t>扩展指令集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13E72A-0A40-B573-239C-BCD44BE7CCAB}"/>
              </a:ext>
            </a:extLst>
          </p:cNvPr>
          <p:cNvSpPr txBox="1"/>
          <p:nvPr/>
        </p:nvSpPr>
        <p:spPr>
          <a:xfrm>
            <a:off x="695400" y="2215791"/>
            <a:ext cx="10801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        目前，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RISC-V V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向量扩展的草案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1.0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版本已经被冻结，并在进行公共审查。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+mn-lt"/>
              </a:rPr>
              <a:t>1.0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+mn-lt"/>
              </a:rPr>
              <a:t>版本被认为已经足够稳定，可以开始开发工具链、功能仿真器和实现，包括在上游软件项目中使用，并且不会有不兼容的变化，除非在核准过程中发现了严重问题。一旦核准通过，规范将被标注为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+mn-lt"/>
              </a:rPr>
              <a:t>2.0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+mn-lt"/>
              </a:rPr>
              <a:t>版本。</a:t>
            </a:r>
            <a:endParaRPr lang="en-US" altLang="zh-CN" b="0" i="0" dirty="0">
              <a:solidFill>
                <a:srgbClr val="24292F"/>
              </a:solidFill>
              <a:effectLst/>
              <a:latin typeface="+mn-lt"/>
            </a:endParaRPr>
          </a:p>
          <a:p>
            <a:r>
              <a:rPr lang="en-US" altLang="zh-CN" dirty="0">
                <a:solidFill>
                  <a:srgbClr val="24292F"/>
                </a:solidFill>
                <a:latin typeface="+mn-lt"/>
              </a:rPr>
              <a:t>        V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扩展部分工具支持情况：</a:t>
            </a:r>
            <a:endParaRPr lang="en-US" altLang="zh-CN" dirty="0">
              <a:solidFill>
                <a:srgbClr val="24292F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+mn-lt"/>
              </a:rPr>
              <a:t>The </a:t>
            </a:r>
            <a:r>
              <a:rPr lang="en-US" altLang="zh-CN" b="0" i="0" u="none" strike="noStrike" dirty="0">
                <a:effectLst/>
                <a:latin typeface="+mn-lt"/>
              </a:rPr>
              <a:t>Spike simulator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+mn-lt"/>
              </a:rPr>
              <a:t> supports v1.0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+mn-lt"/>
              </a:rPr>
              <a:t>The </a:t>
            </a:r>
            <a:r>
              <a:rPr lang="en-US" altLang="zh-CN" b="0" i="0" u="none" strike="noStrike" dirty="0">
                <a:effectLst/>
                <a:latin typeface="+mn-lt"/>
              </a:rPr>
              <a:t>RISC-V Proxy Kernel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+mn-lt"/>
              </a:rPr>
              <a:t> (to be used with e.g. Spike) supports v1.0 binaries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+mn-lt"/>
              </a:rPr>
              <a:t>The 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latin typeface="+mn-lt"/>
              </a:rPr>
              <a:t>Binutils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+mn-lt"/>
              </a:rPr>
              <a:t> port for v0.8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+mn-lt"/>
              </a:rPr>
              <a:t>、</a:t>
            </a:r>
            <a:r>
              <a:rPr lang="en-US" altLang="zh-CN" dirty="0">
                <a:solidFill>
                  <a:srgbClr val="1F2328"/>
                </a:solidFill>
              </a:rPr>
              <a:t> v1.0</a:t>
            </a:r>
            <a:endParaRPr lang="en-US" altLang="zh-CN" b="0" i="0" dirty="0">
              <a:solidFill>
                <a:srgbClr val="1F2328"/>
              </a:solidFill>
              <a:effectLst/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+mn-lt"/>
              </a:rPr>
              <a:t>The </a:t>
            </a:r>
            <a:r>
              <a:rPr lang="en-US" altLang="zh-CN" b="0" i="0" u="none" strike="noStrike" dirty="0">
                <a:solidFill>
                  <a:srgbClr val="1F2328"/>
                </a:solidFill>
                <a:effectLst/>
                <a:latin typeface="+mn-lt"/>
              </a:rPr>
              <a:t>GNU toolchain port for v0.8</a:t>
            </a:r>
            <a:r>
              <a:rPr lang="zh-CN" altLang="en-US" b="0" i="0" u="none" strike="noStrike" dirty="0">
                <a:solidFill>
                  <a:srgbClr val="1F2328"/>
                </a:solidFill>
                <a:effectLst/>
                <a:latin typeface="+mn-lt"/>
              </a:rPr>
              <a:t>、</a:t>
            </a:r>
            <a:r>
              <a:rPr lang="en-US" altLang="zh-CN" dirty="0">
                <a:solidFill>
                  <a:srgbClr val="1F2328"/>
                </a:solidFill>
              </a:rPr>
              <a:t> v1.0</a:t>
            </a:r>
            <a:endParaRPr lang="en-US" altLang="zh-CN" b="0" i="0" u="none" strike="noStrike" dirty="0">
              <a:solidFill>
                <a:srgbClr val="1F2328"/>
              </a:solidFill>
              <a:effectLst/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0" i="0" u="none" strike="noStrike" dirty="0">
                <a:effectLst/>
                <a:latin typeface="+mn-lt"/>
              </a:rPr>
              <a:t>riscvOVPsim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+mn-lt"/>
              </a:rPr>
              <a:t> is a free RISC-V reference simulator that has support for v0.9, v0.8 and v0.7.1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1F2328"/>
              </a:solidFill>
              <a:effectLst/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24292F"/>
              </a:solidFill>
              <a:effectLst/>
              <a:latin typeface="+mn-lt"/>
            </a:endParaRPr>
          </a:p>
          <a:p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966414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扩展指令集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RISC-V V</a:t>
            </a:r>
            <a:r>
              <a:rPr lang="zh-CN" altLang="en-US" b="1" dirty="0"/>
              <a:t>扩展指令集 </a:t>
            </a:r>
            <a:r>
              <a:rPr lang="en-US" altLang="zh-CN" b="1" dirty="0"/>
              <a:t>Additional State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13E72A-0A40-B573-239C-BCD44BE7CCAB}"/>
              </a:ext>
            </a:extLst>
          </p:cNvPr>
          <p:cNvSpPr txBox="1"/>
          <p:nvPr/>
        </p:nvSpPr>
        <p:spPr>
          <a:xfrm>
            <a:off x="695400" y="2215791"/>
            <a:ext cx="108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       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1. RVV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扩展增加了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32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个向量寄存器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vector regs(v0-v31)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，每一个寄存器长度为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VLEN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位</a:t>
            </a:r>
            <a:r>
              <a:rPr lang="zh-CN" altLang="en-US" dirty="0">
                <a:solidFill>
                  <a:srgbClr val="121212"/>
                </a:solidFill>
                <a:latin typeface="+mn-lt"/>
              </a:rPr>
              <a:t>；</a:t>
            </a:r>
            <a:endParaRPr lang="en-US" altLang="zh-CN" b="0" i="0" dirty="0">
              <a:solidFill>
                <a:srgbClr val="24292F"/>
              </a:solidFill>
              <a:effectLst/>
              <a:latin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EC8479-D899-A101-075D-E033887BD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2924944"/>
            <a:ext cx="3202111" cy="327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5894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 bwMode="auto">
          <a:xfrm>
            <a:off x="292631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919536" y="764704"/>
            <a:ext cx="8568951" cy="72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目录</a:t>
            </a:r>
          </a:p>
        </p:txBody>
      </p:sp>
      <p:sp>
        <p:nvSpPr>
          <p:cNvPr id="14" name="矩形 13"/>
          <p:cNvSpPr/>
          <p:nvPr/>
        </p:nvSpPr>
        <p:spPr>
          <a:xfrm>
            <a:off x="1631504" y="2060848"/>
            <a:ext cx="8333740" cy="2242858"/>
          </a:xfrm>
          <a:prstGeom prst="rect">
            <a:avLst/>
          </a:prstGeom>
        </p:spPr>
        <p:txBody>
          <a:bodyPr wrap="square" lIns="36000" rIns="3600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1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一、</a:t>
            </a:r>
            <a:r>
              <a:rPr lang="en-US" altLang="zh-CN" sz="2400" b="1" spc="1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400" b="1" spc="1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介绍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10218B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二、</a:t>
            </a:r>
            <a:r>
              <a:rPr lang="en-US" altLang="zh-CN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en-US" altLang="zh-CN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扩展指令集</a:t>
            </a:r>
            <a:endParaRPr kumimoji="0" lang="en-US" altLang="zh-CN" sz="2400" b="1" i="0" u="none" strike="noStrike" kern="1200" cap="none" spc="100" normalizeH="0" baseline="0" noProof="0" dirty="0">
              <a:ln>
                <a:noFill/>
              </a:ln>
              <a:solidFill>
                <a:srgbClr val="10218B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10218B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三、</a:t>
            </a:r>
            <a:r>
              <a:rPr lang="zh-CN" altLang="en-US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如何利用</a:t>
            </a:r>
            <a:r>
              <a:rPr lang="en-US" altLang="zh-CN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扩展加速</a:t>
            </a:r>
            <a:endParaRPr lang="en-US" altLang="zh-CN" sz="2400" b="1" spc="100" dirty="0">
              <a:solidFill>
                <a:srgbClr val="1021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10218B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四、</a:t>
            </a:r>
            <a:r>
              <a:rPr lang="zh-CN" altLang="en-US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学习资源列表</a:t>
            </a:r>
            <a:endParaRPr kumimoji="0" lang="en-US" altLang="zh-CN" sz="2400" b="1" i="0" u="none" strike="noStrike" kern="1200" cap="none" spc="100" normalizeH="0" baseline="0" noProof="0" dirty="0">
              <a:ln>
                <a:noFill/>
              </a:ln>
              <a:solidFill>
                <a:srgbClr val="10218B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扩展指令集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RISC-V V</a:t>
            </a:r>
            <a:r>
              <a:rPr lang="zh-CN" altLang="en-US" b="1" dirty="0"/>
              <a:t>扩展指令集 </a:t>
            </a:r>
            <a:r>
              <a:rPr lang="en-US" altLang="zh-CN" b="1" dirty="0"/>
              <a:t>Additional State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13E72A-0A40-B573-239C-BCD44BE7CCAB}"/>
              </a:ext>
            </a:extLst>
          </p:cNvPr>
          <p:cNvSpPr txBox="1"/>
          <p:nvPr/>
        </p:nvSpPr>
        <p:spPr>
          <a:xfrm>
            <a:off x="695400" y="2215791"/>
            <a:ext cx="108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        </a:t>
            </a:r>
            <a:r>
              <a:rPr lang="en-US" altLang="zh-CN" dirty="0">
                <a:solidFill>
                  <a:srgbClr val="121212"/>
                </a:solidFill>
                <a:latin typeface="+mn-lt"/>
              </a:rPr>
              <a:t>2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. RVV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扩展增加了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7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个非特权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CSRs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：</a:t>
            </a:r>
            <a:endParaRPr lang="en-US" altLang="zh-CN" b="0" i="0" dirty="0">
              <a:solidFill>
                <a:srgbClr val="24292F"/>
              </a:solidFill>
              <a:effectLst/>
              <a:latin typeface="+mn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359778-0CAB-3694-230A-674FD4D9F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2734514"/>
            <a:ext cx="809625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81397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扩展指令集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RISC-V V</a:t>
            </a:r>
            <a:r>
              <a:rPr lang="zh-CN" altLang="en-US" dirty="0"/>
              <a:t>扩展指令集 </a:t>
            </a:r>
            <a:r>
              <a:rPr lang="en-US" altLang="zh-CN" dirty="0"/>
              <a:t>Additional State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13E72A-0A40-B573-239C-BCD44BE7CCAB}"/>
              </a:ext>
            </a:extLst>
          </p:cNvPr>
          <p:cNvSpPr txBox="1"/>
          <p:nvPr/>
        </p:nvSpPr>
        <p:spPr>
          <a:xfrm>
            <a:off x="695400" y="2215791"/>
            <a:ext cx="10801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solidFill>
                  <a:srgbClr val="121212"/>
                </a:solidFill>
                <a:latin typeface="+mn-lt"/>
              </a:rPr>
              <a:t>vtype</a:t>
            </a:r>
            <a:r>
              <a:rPr lang="zh-CN" altLang="en-US" dirty="0">
                <a:solidFill>
                  <a:srgbClr val="121212"/>
                </a:solidFill>
                <a:latin typeface="+mn-lt"/>
              </a:rPr>
              <a:t>：</a:t>
            </a:r>
            <a:r>
              <a:rPr lang="en-US" altLang="zh-CN" dirty="0">
                <a:solidFill>
                  <a:srgbClr val="121212"/>
                </a:solidFill>
                <a:latin typeface="+mn-lt"/>
              </a:rPr>
              <a:t>XLEN-wide read-only CSR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b="0" i="0" dirty="0" err="1">
                <a:solidFill>
                  <a:srgbClr val="24292F"/>
                </a:solidFill>
                <a:effectLst/>
                <a:latin typeface="+mn-lt"/>
              </a:rPr>
              <a:t>vsew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[2:0]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：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encoding SEW (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S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elected 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E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lement 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W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idth)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b="0" i="0" dirty="0" err="1">
                <a:solidFill>
                  <a:srgbClr val="24292F"/>
                </a:solidFill>
                <a:effectLst/>
                <a:latin typeface="+mn-lt"/>
              </a:rPr>
              <a:t>vlmul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[2:0]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：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encoding LMUL(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L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ength 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Mul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tiplier)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solidFill>
                  <a:srgbClr val="24292F"/>
                </a:solidFill>
                <a:latin typeface="+mn-lt"/>
              </a:rPr>
              <a:t>v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+mn-lt"/>
              </a:rPr>
              <a:t>ma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+mn-lt"/>
              </a:rPr>
              <a:t>,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+mn-lt"/>
              </a:rPr>
              <a:t>vta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+mn-lt"/>
              </a:rPr>
              <a:t>：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+mn-lt"/>
              </a:rPr>
              <a:t>Mask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/Tail Agnostic</a:t>
            </a:r>
          </a:p>
          <a:p>
            <a:pPr lvl="1"/>
            <a:endParaRPr lang="en-US" altLang="zh-CN" dirty="0">
              <a:solidFill>
                <a:srgbClr val="24292F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solidFill>
                  <a:srgbClr val="24292F"/>
                </a:solidFill>
                <a:latin typeface="+mn-lt"/>
              </a:rPr>
              <a:t>vl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：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XLEN-wide CSR encoding the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number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of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useful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elements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in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a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register</a:t>
            </a:r>
          </a:p>
          <a:p>
            <a:endParaRPr lang="en-US" altLang="zh-CN" dirty="0">
              <a:solidFill>
                <a:srgbClr val="24292F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solidFill>
                  <a:srgbClr val="24292F"/>
                </a:solidFill>
                <a:latin typeface="+mn-lt"/>
              </a:rPr>
              <a:t>vstart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：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read-only CSR, storing the index where the trap was taken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rgbClr val="24292F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solidFill>
                  <a:srgbClr val="24292F"/>
                </a:solidFill>
                <a:latin typeface="+mn-lt"/>
              </a:rPr>
              <a:t>vxrm,vxsat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：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Fixed-point rounding mode and fixed-point </a:t>
            </a:r>
            <a:r>
              <a:rPr lang="en-US" altLang="zh-CN" dirty="0" err="1">
                <a:solidFill>
                  <a:srgbClr val="24292F"/>
                </a:solidFill>
                <a:latin typeface="+mn-lt"/>
              </a:rPr>
              <a:t>accued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 saturation flag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rgbClr val="24292F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solidFill>
                  <a:srgbClr val="24292F"/>
                </a:solidFill>
                <a:latin typeface="+mn-lt"/>
              </a:rPr>
              <a:t>vlenb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：</a:t>
            </a:r>
            <a:r>
              <a:rPr lang="en-US" altLang="zh-CN" dirty="0" err="1">
                <a:solidFill>
                  <a:srgbClr val="24292F"/>
                </a:solidFill>
                <a:latin typeface="+mn-lt"/>
              </a:rPr>
              <a:t>vlenb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 = VLEN/8</a:t>
            </a:r>
          </a:p>
        </p:txBody>
      </p:sp>
    </p:spTree>
    <p:extLst>
      <p:ext uri="{BB962C8B-B14F-4D97-AF65-F5344CB8AC3E}">
        <p14:creationId xmlns:p14="http://schemas.microsoft.com/office/powerpoint/2010/main" val="385043403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扩展指令集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Feature</a:t>
            </a:r>
            <a:r>
              <a:rPr lang="zh-CN" altLang="en-US" b="1" dirty="0"/>
              <a:t>：</a:t>
            </a:r>
            <a:r>
              <a:rPr lang="en-US" altLang="zh-CN" b="1" dirty="0"/>
              <a:t>Configuration Setting Instruction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13E72A-0A40-B573-239C-BCD44BE7CCAB}"/>
              </a:ext>
            </a:extLst>
          </p:cNvPr>
          <p:cNvSpPr txBox="1"/>
          <p:nvPr/>
        </p:nvSpPr>
        <p:spPr>
          <a:xfrm>
            <a:off x="695400" y="2215791"/>
            <a:ext cx="108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        </a:t>
            </a:r>
            <a:endParaRPr lang="en-US" altLang="zh-CN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24292F"/>
              </a:solidFill>
              <a:effectLst/>
              <a:latin typeface="+mn-lt"/>
            </a:endParaRPr>
          </a:p>
          <a:p>
            <a:endParaRPr lang="zh-CN" altLang="en-US" dirty="0">
              <a:latin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5A1736-1EF0-1E6E-BB26-1D3BFB02273A}"/>
              </a:ext>
            </a:extLst>
          </p:cNvPr>
          <p:cNvSpPr txBox="1"/>
          <p:nvPr/>
        </p:nvSpPr>
        <p:spPr>
          <a:xfrm>
            <a:off x="695400" y="2276872"/>
            <a:ext cx="102251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RVV</a:t>
            </a:r>
            <a:r>
              <a:rPr lang="zh-CN" altLang="en-US" dirty="0"/>
              <a:t>扩展的设计使得用户无需关心向量寄存器的长度，使得程序可在不同向量寄存器位宽的</a:t>
            </a:r>
            <a:r>
              <a:rPr lang="en-US" altLang="zh-CN" dirty="0"/>
              <a:t>RISC-V</a:t>
            </a:r>
            <a:r>
              <a:rPr lang="zh-CN" altLang="en-US" dirty="0"/>
              <a:t>硬件上运行，兼容性得以保证。这得益于</a:t>
            </a:r>
            <a:r>
              <a:rPr lang="en-US" altLang="zh-CN" dirty="0"/>
              <a:t>Configuration Setting Instruction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指令 </a:t>
            </a:r>
            <a:r>
              <a:rPr lang="en-US" altLang="zh-CN" dirty="0" err="1">
                <a:solidFill>
                  <a:srgbClr val="FF0000"/>
                </a:solidFill>
              </a:rPr>
              <a:t>vset</a:t>
            </a:r>
            <a:r>
              <a:rPr lang="en-US" altLang="zh-CN" dirty="0">
                <a:solidFill>
                  <a:srgbClr val="FF0000"/>
                </a:solidFill>
              </a:rPr>
              <a:t>{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}</a:t>
            </a:r>
            <a:r>
              <a:rPr lang="en-US" altLang="zh-CN" dirty="0" err="1">
                <a:solidFill>
                  <a:srgbClr val="FF0000"/>
                </a:solidFill>
              </a:rPr>
              <a:t>vl</a:t>
            </a:r>
            <a:r>
              <a:rPr lang="en-US" altLang="zh-CN" dirty="0">
                <a:solidFill>
                  <a:srgbClr val="FF0000"/>
                </a:solidFill>
              </a:rPr>
              <a:t>{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}</a:t>
            </a:r>
            <a:r>
              <a:rPr lang="zh-CN" altLang="en-US" dirty="0"/>
              <a:t>被用来设置向量类型和长度。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AVL: Application Vector Length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00B050"/>
                </a:solidFill>
              </a:rPr>
              <a:t># </a:t>
            </a:r>
            <a:r>
              <a:rPr lang="en-US" altLang="zh-CN" dirty="0" err="1">
                <a:solidFill>
                  <a:srgbClr val="00B050"/>
                </a:solidFill>
              </a:rPr>
              <a:t>rd</a:t>
            </a:r>
            <a:r>
              <a:rPr lang="en-US" altLang="zh-CN" dirty="0">
                <a:solidFill>
                  <a:srgbClr val="00B050"/>
                </a:solidFill>
              </a:rPr>
              <a:t> = new </a:t>
            </a:r>
            <a:r>
              <a:rPr lang="en-US" altLang="zh-CN" dirty="0" err="1">
                <a:solidFill>
                  <a:srgbClr val="00B050"/>
                </a:solidFill>
              </a:rPr>
              <a:t>vl</a:t>
            </a:r>
            <a:r>
              <a:rPr lang="en-US" altLang="zh-CN" dirty="0">
                <a:solidFill>
                  <a:srgbClr val="00B050"/>
                </a:solidFill>
              </a:rPr>
              <a:t>, rs1 = AVL, </a:t>
            </a:r>
            <a:r>
              <a:rPr lang="en-US" altLang="zh-CN" dirty="0" err="1">
                <a:solidFill>
                  <a:srgbClr val="00B050"/>
                </a:solidFill>
              </a:rPr>
              <a:t>vtypei</a:t>
            </a:r>
            <a:r>
              <a:rPr lang="en-US" altLang="zh-CN" dirty="0">
                <a:solidFill>
                  <a:srgbClr val="00B050"/>
                </a:solidFill>
              </a:rPr>
              <a:t> = new </a:t>
            </a:r>
            <a:r>
              <a:rPr lang="en-US" altLang="zh-CN" dirty="0" err="1">
                <a:solidFill>
                  <a:srgbClr val="00B050"/>
                </a:solidFill>
              </a:rPr>
              <a:t>vtype</a:t>
            </a:r>
            <a:r>
              <a:rPr lang="en-US" altLang="zh-CN" dirty="0">
                <a:solidFill>
                  <a:srgbClr val="00B050"/>
                </a:solidFill>
              </a:rPr>
              <a:t> setting</a:t>
            </a:r>
          </a:p>
          <a:p>
            <a:r>
              <a:rPr lang="en-US" altLang="zh-CN" dirty="0" err="1"/>
              <a:t>vsetvli</a:t>
            </a:r>
            <a:r>
              <a:rPr lang="en-US" altLang="zh-CN" dirty="0"/>
              <a:t> </a:t>
            </a:r>
            <a:r>
              <a:rPr lang="en-US" altLang="zh-CN" dirty="0" err="1"/>
              <a:t>rd</a:t>
            </a:r>
            <a:r>
              <a:rPr lang="en-US" altLang="zh-CN" dirty="0"/>
              <a:t>, rs1, </a:t>
            </a:r>
            <a:r>
              <a:rPr lang="en-US" altLang="zh-CN" dirty="0" err="1"/>
              <a:t>vtypei</a:t>
            </a:r>
            <a:endParaRPr lang="en-US" altLang="zh-CN" dirty="0"/>
          </a:p>
          <a:p>
            <a:r>
              <a:rPr lang="en-US" altLang="zh-CN" dirty="0">
                <a:solidFill>
                  <a:srgbClr val="00B050"/>
                </a:solidFill>
              </a:rPr>
              <a:t># </a:t>
            </a:r>
            <a:r>
              <a:rPr lang="en-US" altLang="zh-CN" dirty="0" err="1">
                <a:solidFill>
                  <a:srgbClr val="00B050"/>
                </a:solidFill>
              </a:rPr>
              <a:t>rd</a:t>
            </a:r>
            <a:r>
              <a:rPr lang="en-US" altLang="zh-CN" dirty="0">
                <a:solidFill>
                  <a:srgbClr val="00B050"/>
                </a:solidFill>
              </a:rPr>
              <a:t> = new </a:t>
            </a:r>
            <a:r>
              <a:rPr lang="en-US" altLang="zh-CN" dirty="0" err="1">
                <a:solidFill>
                  <a:srgbClr val="00B050"/>
                </a:solidFill>
              </a:rPr>
              <a:t>vl</a:t>
            </a:r>
            <a:r>
              <a:rPr lang="en-US" altLang="zh-CN" dirty="0">
                <a:solidFill>
                  <a:srgbClr val="00B050"/>
                </a:solidFill>
              </a:rPr>
              <a:t>, </a:t>
            </a:r>
            <a:r>
              <a:rPr lang="en-US" altLang="zh-CN" dirty="0" err="1">
                <a:solidFill>
                  <a:srgbClr val="00B050"/>
                </a:solidFill>
              </a:rPr>
              <a:t>uimm</a:t>
            </a:r>
            <a:r>
              <a:rPr lang="en-US" altLang="zh-CN" dirty="0">
                <a:solidFill>
                  <a:srgbClr val="00B050"/>
                </a:solidFill>
              </a:rPr>
              <a:t> = AVL, </a:t>
            </a:r>
            <a:r>
              <a:rPr lang="en-US" altLang="zh-CN" dirty="0" err="1">
                <a:solidFill>
                  <a:srgbClr val="00B050"/>
                </a:solidFill>
              </a:rPr>
              <a:t>vtypei</a:t>
            </a:r>
            <a:r>
              <a:rPr lang="en-US" altLang="zh-CN" dirty="0">
                <a:solidFill>
                  <a:srgbClr val="00B050"/>
                </a:solidFill>
              </a:rPr>
              <a:t> = new </a:t>
            </a:r>
            <a:r>
              <a:rPr lang="en-US" altLang="zh-CN" dirty="0" err="1">
                <a:solidFill>
                  <a:srgbClr val="00B050"/>
                </a:solidFill>
              </a:rPr>
              <a:t>vtype</a:t>
            </a:r>
            <a:r>
              <a:rPr lang="en-US" altLang="zh-CN" dirty="0">
                <a:solidFill>
                  <a:srgbClr val="00B050"/>
                </a:solidFill>
              </a:rPr>
              <a:t> setting</a:t>
            </a:r>
          </a:p>
          <a:p>
            <a:r>
              <a:rPr lang="en-US" altLang="zh-CN" dirty="0" err="1"/>
              <a:t>vsetivli</a:t>
            </a:r>
            <a:r>
              <a:rPr lang="en-US" altLang="zh-CN" dirty="0"/>
              <a:t> </a:t>
            </a:r>
            <a:r>
              <a:rPr lang="en-US" altLang="zh-CN" dirty="0" err="1"/>
              <a:t>rd</a:t>
            </a:r>
            <a:r>
              <a:rPr lang="en-US" altLang="zh-CN" dirty="0"/>
              <a:t>, </a:t>
            </a:r>
            <a:r>
              <a:rPr lang="en-US" altLang="zh-CN" dirty="0" err="1"/>
              <a:t>uimm</a:t>
            </a:r>
            <a:r>
              <a:rPr lang="en-US" altLang="zh-CN" dirty="0"/>
              <a:t>, </a:t>
            </a:r>
            <a:r>
              <a:rPr lang="en-US" altLang="zh-CN" dirty="0" err="1"/>
              <a:t>vtypei</a:t>
            </a:r>
            <a:endParaRPr lang="en-US" altLang="zh-CN" dirty="0"/>
          </a:p>
          <a:p>
            <a:r>
              <a:rPr lang="en-US" altLang="zh-CN" dirty="0">
                <a:solidFill>
                  <a:srgbClr val="00B050"/>
                </a:solidFill>
              </a:rPr>
              <a:t># </a:t>
            </a:r>
            <a:r>
              <a:rPr lang="en-US" altLang="zh-CN" dirty="0" err="1">
                <a:solidFill>
                  <a:srgbClr val="00B050"/>
                </a:solidFill>
              </a:rPr>
              <a:t>rd</a:t>
            </a:r>
            <a:r>
              <a:rPr lang="en-US" altLang="zh-CN" dirty="0">
                <a:solidFill>
                  <a:srgbClr val="00B050"/>
                </a:solidFill>
              </a:rPr>
              <a:t> = new </a:t>
            </a:r>
            <a:r>
              <a:rPr lang="en-US" altLang="zh-CN" dirty="0" err="1">
                <a:solidFill>
                  <a:srgbClr val="00B050"/>
                </a:solidFill>
              </a:rPr>
              <a:t>vl</a:t>
            </a:r>
            <a:r>
              <a:rPr lang="en-US" altLang="zh-CN" dirty="0">
                <a:solidFill>
                  <a:srgbClr val="00B050"/>
                </a:solidFill>
              </a:rPr>
              <a:t>, rs1 = AVL, rs2 = new type value</a:t>
            </a:r>
          </a:p>
          <a:p>
            <a:r>
              <a:rPr lang="en-US" altLang="zh-CN" dirty="0" err="1"/>
              <a:t>vsetvl</a:t>
            </a:r>
            <a:r>
              <a:rPr lang="en-US" altLang="zh-CN" dirty="0"/>
              <a:t> </a:t>
            </a:r>
            <a:r>
              <a:rPr lang="en-US" altLang="zh-CN" dirty="0" err="1"/>
              <a:t>rd</a:t>
            </a:r>
            <a:r>
              <a:rPr lang="en-US" altLang="zh-CN" dirty="0"/>
              <a:t>, rs1, rs2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8138336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扩展指令集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Feature</a:t>
            </a:r>
            <a:r>
              <a:rPr lang="zh-CN" altLang="en-US" b="1" dirty="0"/>
              <a:t>：</a:t>
            </a:r>
            <a:r>
              <a:rPr lang="en-US" altLang="zh-CN" b="1" dirty="0"/>
              <a:t>Configuration Setting Instruction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13E72A-0A40-B573-239C-BCD44BE7CCAB}"/>
              </a:ext>
            </a:extLst>
          </p:cNvPr>
          <p:cNvSpPr txBox="1"/>
          <p:nvPr/>
        </p:nvSpPr>
        <p:spPr>
          <a:xfrm>
            <a:off x="695400" y="2215791"/>
            <a:ext cx="108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        </a:t>
            </a:r>
            <a:endParaRPr lang="en-US" altLang="zh-CN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24292F"/>
              </a:solidFill>
              <a:effectLst/>
              <a:latin typeface="+mn-lt"/>
            </a:endParaRPr>
          </a:p>
          <a:p>
            <a:endParaRPr lang="zh-CN" altLang="en-US" dirty="0">
              <a:latin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5A1736-1EF0-1E6E-BB26-1D3BFB02273A}"/>
              </a:ext>
            </a:extLst>
          </p:cNvPr>
          <p:cNvSpPr txBox="1"/>
          <p:nvPr/>
        </p:nvSpPr>
        <p:spPr>
          <a:xfrm>
            <a:off x="695400" y="2276872"/>
            <a:ext cx="10225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en-US" altLang="zh-CN" dirty="0" err="1"/>
              <a:t>vl</a:t>
            </a:r>
            <a:r>
              <a:rPr lang="en-US" altLang="zh-CN" dirty="0"/>
              <a:t> is determined in a “smart” way: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EDFF5B-AFB2-BB4D-0F99-96AFD3F1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2666550"/>
            <a:ext cx="3963014" cy="16179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3F0CEC6-6DC2-6250-0F24-5DB5FB15B363}"/>
              </a:ext>
            </a:extLst>
          </p:cNvPr>
          <p:cNvSpPr txBox="1"/>
          <p:nvPr/>
        </p:nvSpPr>
        <p:spPr>
          <a:xfrm>
            <a:off x="1271464" y="4336452"/>
            <a:ext cx="84976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altLang="zh-CN" b="0" i="0" dirty="0">
                <a:solidFill>
                  <a:srgbClr val="1D2129"/>
                </a:solidFill>
                <a:effectLst/>
                <a:latin typeface="+mn-lt"/>
              </a:rPr>
              <a:t> rs1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+mn-lt"/>
              </a:rPr>
              <a:t>不为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+mn-lt"/>
              </a:rPr>
              <a:t>x0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+mn-lt"/>
              </a:rPr>
              <a:t>时</a:t>
            </a:r>
            <a:r>
              <a:rPr lang="zh-CN" altLang="en-US" dirty="0">
                <a:solidFill>
                  <a:srgbClr val="1D2129"/>
                </a:solidFill>
                <a:latin typeface="+mn-lt"/>
              </a:rPr>
              <a:t>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+mn-lt"/>
              </a:rPr>
              <a:t>AVL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+mn-lt"/>
              </a:rPr>
              <a:t>由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+mn-lt"/>
              </a:rPr>
              <a:t>rs1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+mn-lt"/>
              </a:rPr>
              <a:t>指定的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+mn-lt"/>
              </a:rPr>
              <a:t>x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+mn-lt"/>
              </a:rPr>
              <a:t>寄存器保存</a:t>
            </a:r>
            <a:r>
              <a:rPr lang="zh-CN" altLang="en-US" dirty="0">
                <a:solidFill>
                  <a:srgbClr val="1D2129"/>
                </a:solidFill>
                <a:latin typeface="+mn-lt"/>
              </a:rPr>
              <a:t>，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+mn-lt"/>
              </a:rPr>
              <a:t>此时正常进行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+mn-lt"/>
              </a:rPr>
              <a:t>stripmine</a:t>
            </a:r>
            <a:r>
              <a:rPr lang="zh-CN" altLang="en-US" dirty="0">
                <a:solidFill>
                  <a:srgbClr val="1D2129"/>
                </a:solidFill>
                <a:latin typeface="+mn-lt"/>
              </a:rPr>
              <a:t>；</a:t>
            </a:r>
            <a:endParaRPr lang="en-US" altLang="zh-CN" dirty="0">
              <a:solidFill>
                <a:srgbClr val="1D2129"/>
              </a:solidFill>
              <a:latin typeface="+mn-lt"/>
            </a:endParaRP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endParaRPr lang="en-US" altLang="zh-CN" b="0" i="0" dirty="0">
              <a:solidFill>
                <a:srgbClr val="1D2129"/>
              </a:solidFill>
              <a:effectLst/>
              <a:latin typeface="+mn-lt"/>
            </a:endParaRP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altLang="zh-CN" b="0" i="0" dirty="0">
                <a:solidFill>
                  <a:srgbClr val="1D2129"/>
                </a:solidFill>
                <a:effectLst/>
                <a:latin typeface="+mn-lt"/>
              </a:rPr>
              <a:t> rs1=x0</a:t>
            </a:r>
            <a:r>
              <a:rPr lang="zh-CN" altLang="en-US" dirty="0">
                <a:solidFill>
                  <a:srgbClr val="1D2129"/>
                </a:solidFill>
                <a:latin typeface="+mn-lt"/>
              </a:rPr>
              <a:t>，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+mn-lt"/>
              </a:rPr>
              <a:t>rd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+mn-lt"/>
              </a:rPr>
              <a:t>!=x0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+mn-lt"/>
              </a:rPr>
              <a:t>时</a:t>
            </a:r>
            <a:r>
              <a:rPr lang="zh-CN" altLang="en-US" dirty="0">
                <a:solidFill>
                  <a:srgbClr val="1D2129"/>
                </a:solidFill>
                <a:latin typeface="+mn-lt"/>
              </a:rPr>
              <a:t>，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+mn-lt"/>
              </a:rPr>
              <a:t>表示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+mn-lt"/>
              </a:rPr>
              <a:t>AVL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+mn-lt"/>
              </a:rPr>
              <a:t>是正整数最大值</a:t>
            </a:r>
            <a:r>
              <a:rPr lang="zh-CN" altLang="en-US" dirty="0">
                <a:solidFill>
                  <a:srgbClr val="1D2129"/>
                </a:solidFill>
                <a:latin typeface="+mn-lt"/>
              </a:rPr>
              <a:t>，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+mn-lt"/>
              </a:rPr>
              <a:t>此时硬件需要采用最大支持的元素个数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+mn-lt"/>
              </a:rPr>
              <a:t>VLMAX</a:t>
            </a:r>
            <a:r>
              <a:rPr lang="zh-CN" altLang="en-US" dirty="0">
                <a:solidFill>
                  <a:srgbClr val="1D2129"/>
                </a:solidFill>
                <a:latin typeface="+mn-lt"/>
              </a:rPr>
              <a:t>，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+mn-lt"/>
              </a:rPr>
              <a:t>并将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+mn-lt"/>
              </a:rPr>
              <a:t>vl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+mn-lt"/>
              </a:rPr>
              <a:t>和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+mn-lt"/>
              </a:rPr>
              <a:t>rd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+mn-lt"/>
              </a:rPr>
              <a:t>寄存器设置为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+mn-lt"/>
              </a:rPr>
              <a:t>VLMAX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+mn-lt"/>
              </a:rPr>
              <a:t>；</a:t>
            </a:r>
            <a:endParaRPr lang="en-US" altLang="zh-CN" b="0" i="0" dirty="0">
              <a:solidFill>
                <a:srgbClr val="1D2129"/>
              </a:solidFill>
              <a:effectLst/>
              <a:latin typeface="+mn-lt"/>
            </a:endParaRP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endParaRPr lang="en-US" altLang="zh-CN" dirty="0">
              <a:solidFill>
                <a:srgbClr val="1D2129"/>
              </a:solidFill>
              <a:latin typeface="+mn-lt"/>
            </a:endParaRP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endParaRPr lang="en-US" altLang="zh-CN" b="0" i="0" dirty="0">
              <a:solidFill>
                <a:srgbClr val="1D2129"/>
              </a:solidFill>
              <a:effectLst/>
              <a:latin typeface="+mn-lt"/>
            </a:endParaRP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endParaRPr lang="en-US" altLang="zh-CN" b="0" i="0" dirty="0">
              <a:solidFill>
                <a:srgbClr val="1D2129"/>
              </a:solidFill>
              <a:effectLst/>
              <a:latin typeface="+mn-lt"/>
            </a:endParaRP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altLang="zh-CN" b="0" i="0" dirty="0">
                <a:solidFill>
                  <a:srgbClr val="1D2129"/>
                </a:solidFill>
                <a:effectLst/>
                <a:latin typeface="+mn-lt"/>
              </a:rPr>
              <a:t> rs1=x0</a:t>
            </a:r>
            <a:r>
              <a:rPr lang="zh-CN" altLang="en-US" dirty="0">
                <a:solidFill>
                  <a:srgbClr val="1D2129"/>
                </a:solidFill>
                <a:latin typeface="+mn-lt"/>
              </a:rPr>
              <a:t>，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+mn-lt"/>
              </a:rPr>
              <a:t>rd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+mn-lt"/>
              </a:rPr>
              <a:t>=x0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+mn-lt"/>
              </a:rPr>
              <a:t>时</a:t>
            </a:r>
            <a:r>
              <a:rPr lang="zh-CN" altLang="en-US" dirty="0">
                <a:solidFill>
                  <a:srgbClr val="1D2129"/>
                </a:solidFill>
                <a:latin typeface="+mn-lt"/>
              </a:rPr>
              <a:t>，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+mn-lt"/>
              </a:rPr>
              <a:t>将假设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+mn-lt"/>
              </a:rPr>
              <a:t>AVL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+mn-lt"/>
              </a:rPr>
              <a:t>就等于现在的向量长度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+mn-lt"/>
              </a:rPr>
              <a:t>vl</a:t>
            </a:r>
            <a:r>
              <a:rPr lang="zh-CN" altLang="en-US" dirty="0">
                <a:solidFill>
                  <a:srgbClr val="1D2129"/>
                </a:solidFill>
                <a:latin typeface="+mn-lt"/>
              </a:rPr>
              <a:t>。</a:t>
            </a:r>
            <a:endParaRPr lang="en-US" altLang="zh-CN" b="0" i="0" dirty="0">
              <a:solidFill>
                <a:srgbClr val="1D2129"/>
              </a:solidFill>
              <a:effectLst/>
              <a:latin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FB27D2-8494-C2E6-D4A9-D4D1901A4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728" y="5517232"/>
            <a:ext cx="4500439" cy="67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3785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扩展指令集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Feature</a:t>
            </a:r>
            <a:r>
              <a:rPr lang="zh-CN" altLang="en-US" b="1" dirty="0"/>
              <a:t>：</a:t>
            </a:r>
            <a:r>
              <a:rPr lang="en-US" altLang="zh-CN" b="1" dirty="0"/>
              <a:t>Configuration Setting Instruction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13E72A-0A40-B573-239C-BCD44BE7CCAB}"/>
              </a:ext>
            </a:extLst>
          </p:cNvPr>
          <p:cNvSpPr txBox="1"/>
          <p:nvPr/>
        </p:nvSpPr>
        <p:spPr>
          <a:xfrm>
            <a:off x="695400" y="2215791"/>
            <a:ext cx="108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        </a:t>
            </a:r>
            <a:endParaRPr lang="en-US" altLang="zh-CN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24292F"/>
              </a:solidFill>
              <a:effectLst/>
              <a:latin typeface="+mn-lt"/>
            </a:endParaRPr>
          </a:p>
          <a:p>
            <a:endParaRPr lang="zh-CN" altLang="en-US" dirty="0">
              <a:latin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50624C-F466-8EAF-46A9-900A96BD8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033" y="4402997"/>
            <a:ext cx="7301656" cy="18355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595DDF-2091-BFFA-CDE8-FDD384C11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033" y="2821624"/>
            <a:ext cx="3313278" cy="130164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890B0A3-4B94-1CC8-9BDF-001443CF8CC7}"/>
              </a:ext>
            </a:extLst>
          </p:cNvPr>
          <p:cNvSpPr txBox="1"/>
          <p:nvPr/>
        </p:nvSpPr>
        <p:spPr>
          <a:xfrm>
            <a:off x="839415" y="2320341"/>
            <a:ext cx="986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例：</a:t>
            </a:r>
            <a:r>
              <a:rPr lang="en-US" altLang="zh-CN" dirty="0"/>
              <a:t>2048</a:t>
            </a:r>
            <a:r>
              <a:rPr lang="zh-CN" altLang="en-US" dirty="0"/>
              <a:t>个</a:t>
            </a:r>
            <a:r>
              <a:rPr lang="en-US" altLang="zh-CN" dirty="0"/>
              <a:t>32bit</a:t>
            </a:r>
            <a:r>
              <a:rPr lang="zh-CN" altLang="en-US" dirty="0"/>
              <a:t>元素做乘加，通过设置不同</a:t>
            </a:r>
            <a:r>
              <a:rPr lang="en-US" altLang="zh-CN" dirty="0" err="1">
                <a:solidFill>
                  <a:srgbClr val="FF0000"/>
                </a:solidFill>
              </a:rPr>
              <a:t>vl</a:t>
            </a:r>
            <a:r>
              <a:rPr lang="zh-CN" altLang="en-US" dirty="0"/>
              <a:t>大小，每次循环处理的元素个数不同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07A127A-31BB-E698-FA1D-63FE1C1B7A70}"/>
              </a:ext>
            </a:extLst>
          </p:cNvPr>
          <p:cNvCxnSpPr>
            <a:cxnSpLocks/>
          </p:cNvCxnSpPr>
          <p:nvPr/>
        </p:nvCxnSpPr>
        <p:spPr bwMode="auto">
          <a:xfrm>
            <a:off x="3647728" y="3654104"/>
            <a:ext cx="2966297" cy="82922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29805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扩展指令集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RVV instructions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13E72A-0A40-B573-239C-BCD44BE7CCAB}"/>
              </a:ext>
            </a:extLst>
          </p:cNvPr>
          <p:cNvSpPr txBox="1"/>
          <p:nvPr/>
        </p:nvSpPr>
        <p:spPr>
          <a:xfrm>
            <a:off x="695400" y="2215791"/>
            <a:ext cx="10801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kern="100" dirty="0"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       除了</a:t>
            </a:r>
            <a:r>
              <a:rPr lang="en-US" altLang="zh-CN" dirty="0">
                <a:latin typeface="+mn-lt"/>
              </a:rPr>
              <a:t>Configuration Setting Instruction </a:t>
            </a:r>
            <a:r>
              <a:rPr lang="zh-CN" altLang="en-US" dirty="0">
                <a:latin typeface="+mn-lt"/>
              </a:rPr>
              <a:t>外，</a:t>
            </a:r>
            <a:r>
              <a:rPr lang="en-US" altLang="zh-CN" dirty="0">
                <a:latin typeface="+mn-lt"/>
              </a:rPr>
              <a:t>RVV</a:t>
            </a:r>
            <a:r>
              <a:rPr lang="zh-CN" altLang="en-US" dirty="0">
                <a:latin typeface="+mn-lt"/>
              </a:rPr>
              <a:t>其余指令主要分为</a:t>
            </a:r>
            <a:r>
              <a:rPr lang="en-US" altLang="zh-CN" dirty="0">
                <a:latin typeface="+mn-lt"/>
              </a:rPr>
              <a:t>4</a:t>
            </a:r>
            <a:r>
              <a:rPr lang="zh-CN" altLang="en-US" dirty="0">
                <a:latin typeface="+mn-lt"/>
              </a:rPr>
              <a:t>大类</a:t>
            </a:r>
            <a:r>
              <a:rPr lang="zh-CN" altLang="en-US" kern="100" dirty="0">
                <a:latin typeface="+mn-lt"/>
                <a:cs typeface="Times New Roman" panose="02020603050405020304" pitchFamily="18" charset="0"/>
              </a:rPr>
              <a:t>：</a:t>
            </a:r>
            <a:endParaRPr lang="en-US" altLang="zh-CN" kern="1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Load/Store</a:t>
            </a:r>
            <a:r>
              <a:rPr lang="zh-CN" altLang="en-US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Instruction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Arithmetic Operation Instruction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Mask</a:t>
            </a:r>
            <a:r>
              <a:rPr lang="zh-CN" altLang="en-US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Operation Instruction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Permutation Instruction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kern="100" dirty="0">
              <a:latin typeface="+mn-lt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Overview of Vector Operations</a:t>
            </a:r>
          </a:p>
          <a:p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     A vector operation be like:</a:t>
            </a:r>
          </a:p>
          <a:p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                                                </a:t>
            </a:r>
            <a:r>
              <a:rPr lang="en-US" altLang="zh-CN" kern="100" dirty="0" err="1">
                <a:latin typeface="+mn-lt"/>
                <a:cs typeface="Times New Roman" panose="02020603050405020304" pitchFamily="18" charset="0"/>
              </a:rPr>
              <a:t>v</a:t>
            </a:r>
            <a:r>
              <a:rPr lang="en-US" altLang="zh-CN" kern="100" dirty="0" err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w</a:t>
            </a:r>
            <a:r>
              <a:rPr lang="en-US" altLang="zh-CN" kern="100" dirty="0" err="1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add</a:t>
            </a:r>
            <a:r>
              <a:rPr lang="en-US" altLang="zh-CN" kern="100" dirty="0" err="1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  <a:t>u</a:t>
            </a:r>
            <a:r>
              <a:rPr lang="en-US" altLang="zh-CN" kern="100" dirty="0" err="1">
                <a:latin typeface="+mn-lt"/>
                <a:cs typeface="Times New Roman" panose="02020603050405020304" pitchFamily="18" charset="0"/>
              </a:rPr>
              <a:t>.</a:t>
            </a:r>
            <a:r>
              <a:rPr lang="en-US" altLang="zh-CN" kern="100" dirty="0" err="1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w</a:t>
            </a:r>
            <a:r>
              <a:rPr lang="en-US" altLang="zh-CN" kern="100" dirty="0" err="1">
                <a:solidFill>
                  <a:srgbClr val="7030A0"/>
                </a:solidFill>
                <a:latin typeface="+mn-lt"/>
                <a:cs typeface="Times New Roman" panose="02020603050405020304" pitchFamily="18" charset="0"/>
              </a:rPr>
              <a:t>u</a:t>
            </a:r>
            <a:endParaRPr lang="en-US" altLang="zh-CN" kern="100" dirty="0">
              <a:solidFill>
                <a:srgbClr val="7030A0"/>
              </a:solidFill>
              <a:latin typeface="+mn-lt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     </a:t>
            </a:r>
            <a:r>
              <a:rPr lang="en-US" altLang="zh-CN" kern="1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Destination type          </a:t>
            </a:r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normal(), wide(w), narrow(n), mask(m)</a:t>
            </a:r>
          </a:p>
          <a:p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     </a:t>
            </a:r>
            <a:r>
              <a:rPr lang="en-US" altLang="zh-CN" kern="100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Operation name           </a:t>
            </a:r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add, sub, </a:t>
            </a:r>
            <a:r>
              <a:rPr lang="en-US" altLang="zh-CN" kern="100" dirty="0" err="1">
                <a:latin typeface="+mn-lt"/>
                <a:cs typeface="Times New Roman" panose="02020603050405020304" pitchFamily="18" charset="0"/>
              </a:rPr>
              <a:t>xor</a:t>
            </a:r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,</a:t>
            </a:r>
            <a:r>
              <a:rPr lang="zh-CN" altLang="en-US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…</a:t>
            </a:r>
          </a:p>
          <a:p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     </a:t>
            </a:r>
            <a:r>
              <a:rPr lang="en-US" altLang="zh-CN" kern="100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  <a:t>Signed / Unsigned       </a:t>
            </a:r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signed(),</a:t>
            </a:r>
            <a:r>
              <a:rPr lang="zh-CN" altLang="en-US" kern="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unsigned(u)</a:t>
            </a:r>
          </a:p>
          <a:p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     </a:t>
            </a:r>
            <a:r>
              <a:rPr lang="en-US" altLang="zh-CN" kern="100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First operand type        </a:t>
            </a:r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vector(v), wide vector(w), mask(m)</a:t>
            </a:r>
          </a:p>
          <a:p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     </a:t>
            </a:r>
            <a:r>
              <a:rPr lang="en-US" altLang="zh-CN" kern="100" dirty="0">
                <a:solidFill>
                  <a:srgbClr val="7030A0"/>
                </a:solidFill>
                <a:latin typeface="+mn-lt"/>
                <a:cs typeface="Times New Roman" panose="02020603050405020304" pitchFamily="18" charset="0"/>
              </a:rPr>
              <a:t>Second operand type    </a:t>
            </a:r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vector(v), scalar register(s), </a:t>
            </a:r>
            <a:r>
              <a:rPr lang="en-US" altLang="zh-CN" kern="100" dirty="0" err="1">
                <a:latin typeface="+mn-lt"/>
                <a:cs typeface="Times New Roman" panose="02020603050405020304" pitchFamily="18" charset="0"/>
              </a:rPr>
              <a:t>fp</a:t>
            </a:r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 register(f), immediate(</a:t>
            </a:r>
            <a:r>
              <a:rPr lang="en-US" altLang="zh-CN" kern="100" dirty="0" err="1">
                <a:latin typeface="+mn-lt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), unsigned immediate(u), mask(m)</a:t>
            </a:r>
          </a:p>
        </p:txBody>
      </p:sp>
    </p:spTree>
    <p:extLst>
      <p:ext uri="{BB962C8B-B14F-4D97-AF65-F5344CB8AC3E}">
        <p14:creationId xmlns:p14="http://schemas.microsoft.com/office/powerpoint/2010/main" val="218292005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扩展指令集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Load/Store</a:t>
            </a:r>
            <a:r>
              <a:rPr lang="zh-CN" altLang="en-US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13E72A-0A40-B573-239C-BCD44BE7CCAB}"/>
              </a:ext>
            </a:extLst>
          </p:cNvPr>
          <p:cNvSpPr txBox="1"/>
          <p:nvPr/>
        </p:nvSpPr>
        <p:spPr>
          <a:xfrm>
            <a:off x="695400" y="2215791"/>
            <a:ext cx="10801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Three addressing modes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Unit-stride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单位跨步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mem[x[rs1] + </a:t>
            </a:r>
            <a:r>
              <a:rPr lang="en-US" altLang="zh-CN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SEW]</a:t>
            </a:r>
          </a:p>
          <a:p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Strided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跨步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mem[x[rs1] + </a:t>
            </a:r>
            <a:r>
              <a:rPr lang="en-US" altLang="zh-CN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x[rs2] * SEW]</a:t>
            </a:r>
          </a:p>
          <a:p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索引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mem[x[rs1] + vs2[</a:t>
            </a:r>
            <a:r>
              <a:rPr lang="en-US" altLang="zh-CN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* SEW]</a:t>
            </a:r>
          </a:p>
        </p:txBody>
      </p:sp>
    </p:spTree>
    <p:extLst>
      <p:ext uri="{BB962C8B-B14F-4D97-AF65-F5344CB8AC3E}">
        <p14:creationId xmlns:p14="http://schemas.microsoft.com/office/powerpoint/2010/main" val="304738921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扩展指令集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Arithmetic Operation Instruction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7C4756-D8C0-4D84-59E0-B4452ED65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427652"/>
            <a:ext cx="6305095" cy="247748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FBAF9FD-7BF5-3CE1-CB2B-49F6896AA952}"/>
              </a:ext>
            </a:extLst>
          </p:cNvPr>
          <p:cNvSpPr txBox="1"/>
          <p:nvPr/>
        </p:nvSpPr>
        <p:spPr>
          <a:xfrm>
            <a:off x="450758" y="5001622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包括算数、比较、位操作、复合操作、寄存器合并、归约、浮点操作指令等等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2918FA-9C3C-771D-604B-3BC7C4D8A7DD}"/>
              </a:ext>
            </a:extLst>
          </p:cNvPr>
          <p:cNvSpPr txBox="1"/>
          <p:nvPr/>
        </p:nvSpPr>
        <p:spPr>
          <a:xfrm>
            <a:off x="7685871" y="3212976"/>
            <a:ext cx="4047111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以向量整数加为例，支持的形式如下：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400" dirty="0" err="1"/>
              <a:t>vadd.vv</a:t>
            </a:r>
            <a:r>
              <a:rPr lang="en-US" altLang="zh-CN" sz="1400" dirty="0"/>
              <a:t> </a:t>
            </a:r>
            <a:r>
              <a:rPr lang="en-US" altLang="zh-CN" sz="1400" dirty="0" err="1"/>
              <a:t>vd</a:t>
            </a:r>
            <a:r>
              <a:rPr lang="en-US" altLang="zh-CN" sz="1400" dirty="0"/>
              <a:t>, vs2, vs1, </a:t>
            </a:r>
            <a:r>
              <a:rPr lang="en-US" altLang="zh-CN" sz="1400" dirty="0" err="1"/>
              <a:t>vm</a:t>
            </a:r>
            <a:r>
              <a:rPr lang="en-US" altLang="zh-CN" sz="1400" dirty="0"/>
              <a:t>    </a:t>
            </a:r>
            <a:r>
              <a:rPr lang="en-US" altLang="zh-CN" sz="1400" dirty="0">
                <a:solidFill>
                  <a:srgbClr val="00B050"/>
                </a:solidFill>
              </a:rPr>
              <a:t># vector-vector</a:t>
            </a:r>
          </a:p>
          <a:p>
            <a:r>
              <a:rPr lang="en-US" altLang="zh-CN" sz="1400" dirty="0" err="1"/>
              <a:t>vadd.vx</a:t>
            </a:r>
            <a:r>
              <a:rPr lang="en-US" altLang="zh-CN" sz="1400" dirty="0"/>
              <a:t> </a:t>
            </a:r>
            <a:r>
              <a:rPr lang="en-US" altLang="zh-CN" sz="1400" dirty="0" err="1"/>
              <a:t>vd</a:t>
            </a:r>
            <a:r>
              <a:rPr lang="en-US" altLang="zh-CN" sz="1400" dirty="0"/>
              <a:t>, vs2, rs1, </a:t>
            </a:r>
            <a:r>
              <a:rPr lang="en-US" altLang="zh-CN" sz="1400" dirty="0" err="1"/>
              <a:t>vm</a:t>
            </a:r>
            <a:r>
              <a:rPr lang="en-US" altLang="zh-CN" sz="1400" dirty="0"/>
              <a:t>     </a:t>
            </a:r>
            <a:r>
              <a:rPr lang="en-US" altLang="zh-CN" sz="1400" dirty="0">
                <a:solidFill>
                  <a:srgbClr val="00B050"/>
                </a:solidFill>
              </a:rPr>
              <a:t># vector-scalar</a:t>
            </a:r>
          </a:p>
          <a:p>
            <a:r>
              <a:rPr lang="en-US" altLang="zh-CN" sz="1400" dirty="0"/>
              <a:t>vadd.vi  </a:t>
            </a:r>
            <a:r>
              <a:rPr lang="en-US" altLang="zh-CN" sz="1400" dirty="0" err="1"/>
              <a:t>vd</a:t>
            </a:r>
            <a:r>
              <a:rPr lang="en-US" altLang="zh-CN" sz="1400" dirty="0"/>
              <a:t>, vs2, </a:t>
            </a:r>
            <a:r>
              <a:rPr lang="en-US" altLang="zh-CN" sz="1400" dirty="0" err="1"/>
              <a:t>imm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vm</a:t>
            </a:r>
            <a:r>
              <a:rPr lang="en-US" altLang="zh-CN" sz="1400" dirty="0"/>
              <a:t>   </a:t>
            </a:r>
            <a:r>
              <a:rPr lang="en-US" altLang="zh-CN" sz="1400" dirty="0">
                <a:solidFill>
                  <a:srgbClr val="00B050"/>
                </a:solidFill>
              </a:rPr>
              <a:t># vector-immediate</a:t>
            </a:r>
          </a:p>
        </p:txBody>
      </p:sp>
    </p:spTree>
    <p:extLst>
      <p:ext uri="{BB962C8B-B14F-4D97-AF65-F5344CB8AC3E}">
        <p14:creationId xmlns:p14="http://schemas.microsoft.com/office/powerpoint/2010/main" val="339484915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 bwMode="auto">
          <a:xfrm>
            <a:off x="292631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919536" y="764704"/>
            <a:ext cx="8568951" cy="72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目录</a:t>
            </a:r>
          </a:p>
        </p:txBody>
      </p:sp>
      <p:sp>
        <p:nvSpPr>
          <p:cNvPr id="14" name="矩形 13"/>
          <p:cNvSpPr/>
          <p:nvPr/>
        </p:nvSpPr>
        <p:spPr>
          <a:xfrm>
            <a:off x="1631504" y="2060848"/>
            <a:ext cx="8333740" cy="2242858"/>
          </a:xfrm>
          <a:prstGeom prst="rect">
            <a:avLst/>
          </a:prstGeom>
        </p:spPr>
        <p:txBody>
          <a:bodyPr wrap="square" lIns="36000" rIns="3600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一、</a:t>
            </a:r>
            <a:r>
              <a:rPr lang="en-US" altLang="zh-CN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介绍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10218B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二、</a:t>
            </a:r>
            <a:r>
              <a:rPr lang="en-US" altLang="zh-CN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en-US" altLang="zh-CN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扩展指令集</a:t>
            </a:r>
            <a:endParaRPr kumimoji="0" lang="en-US" altLang="zh-CN" sz="2400" b="1" i="0" u="none" strike="noStrike" kern="1200" cap="none" spc="100" normalizeH="0" baseline="0" noProof="0" dirty="0">
              <a:ln>
                <a:noFill/>
              </a:ln>
              <a:solidFill>
                <a:srgbClr val="10218B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1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三、如何利用</a:t>
            </a:r>
            <a:r>
              <a:rPr lang="en-US" altLang="zh-CN" sz="2400" b="1" spc="1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400" b="1" spc="1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扩展加速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10218B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四、</a:t>
            </a:r>
            <a:r>
              <a:rPr lang="zh-CN" altLang="en-US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学习资源列表</a:t>
            </a:r>
            <a:endParaRPr kumimoji="0" lang="en-US" altLang="zh-CN" sz="2400" b="1" i="0" u="none" strike="noStrike" kern="1200" cap="none" spc="100" normalizeH="0" baseline="0" noProof="0" dirty="0">
              <a:ln>
                <a:noFill/>
              </a:ln>
              <a:solidFill>
                <a:srgbClr val="10218B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39147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如何利用</a:t>
            </a: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扩展加速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lt"/>
              </a:rPr>
              <a:t>编译器自动生成</a:t>
            </a:r>
            <a:r>
              <a:rPr lang="en-US" altLang="zh-CN" dirty="0">
                <a:latin typeface="+mn-lt"/>
              </a:rPr>
              <a:t>RVV instructions</a:t>
            </a:r>
            <a:endParaRPr lang="en-US" altLang="zh-CN" kern="1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178926-9729-CC4F-76B5-4C652BB7DF50}"/>
              </a:ext>
            </a:extLst>
          </p:cNvPr>
          <p:cNvSpPr txBox="1"/>
          <p:nvPr/>
        </p:nvSpPr>
        <p:spPr>
          <a:xfrm>
            <a:off x="695400" y="2132856"/>
            <a:ext cx="110172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lt"/>
              </a:rPr>
              <a:t>生成带</a:t>
            </a:r>
            <a:r>
              <a:rPr lang="en-US" altLang="zh-CN" dirty="0">
                <a:latin typeface="+mn-lt"/>
              </a:rPr>
              <a:t>V</a:t>
            </a:r>
            <a:r>
              <a:rPr lang="zh-CN" altLang="en-US" dirty="0">
                <a:latin typeface="+mn-lt"/>
              </a:rPr>
              <a:t>扩展的</a:t>
            </a:r>
            <a:r>
              <a:rPr lang="en-US" altLang="zh-CN" dirty="0">
                <a:latin typeface="+mn-lt"/>
              </a:rPr>
              <a:t>RISC-V</a:t>
            </a:r>
            <a:r>
              <a:rPr lang="zh-CN" altLang="en-US" dirty="0">
                <a:latin typeface="+mn-lt"/>
              </a:rPr>
              <a:t>编译器，以</a:t>
            </a:r>
            <a:r>
              <a:rPr lang="en-US" altLang="zh-CN" dirty="0" err="1">
                <a:latin typeface="+mn-lt"/>
              </a:rPr>
              <a:t>gcc</a:t>
            </a:r>
            <a:r>
              <a:rPr lang="zh-CN" altLang="en-US" dirty="0">
                <a:latin typeface="+mn-lt"/>
              </a:rPr>
              <a:t>为例：</a:t>
            </a:r>
            <a:endParaRPr lang="en-US" altLang="zh-CN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+mn-lt"/>
              </a:rPr>
              <a:t>下载源码</a:t>
            </a:r>
            <a:endParaRPr lang="en-US" altLang="zh-CN" dirty="0">
              <a:latin typeface="+mn-lt"/>
            </a:endParaRPr>
          </a:p>
          <a:p>
            <a:r>
              <a:rPr lang="en-US" altLang="zh-CN" dirty="0">
                <a:latin typeface="+mn-lt"/>
              </a:rPr>
              <a:t>$ git clone </a:t>
            </a:r>
            <a:r>
              <a:rPr lang="en-US" altLang="zh-CN" dirty="0">
                <a:latin typeface="+mn-lt"/>
                <a:hlinkClick r:id="rId3"/>
              </a:rPr>
              <a:t>https://github.com/riscv/riscv-gnu-toolchain</a:t>
            </a:r>
            <a:endParaRPr lang="en-US" altLang="zh-CN" dirty="0">
              <a:latin typeface="+mn-lt"/>
            </a:endParaRPr>
          </a:p>
          <a:p>
            <a:endParaRPr lang="en-US" altLang="zh-CN" dirty="0">
              <a:latin typeface="+mn-lt"/>
            </a:endParaRPr>
          </a:p>
          <a:p>
            <a:pPr marL="342900" indent="-342900">
              <a:buAutoNum type="arabicPeriod" startAt="2"/>
            </a:pPr>
            <a:r>
              <a:rPr lang="zh-CN" altLang="en-US" dirty="0">
                <a:latin typeface="+mn-lt"/>
              </a:rPr>
              <a:t>安装依赖</a:t>
            </a:r>
            <a:endParaRPr lang="en-US" altLang="zh-CN" dirty="0">
              <a:latin typeface="+mn-lt"/>
            </a:endParaRPr>
          </a:p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+mn-lt"/>
              </a:rPr>
              <a:t>On Ubuntu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+mn-lt"/>
              </a:rPr>
              <a:t>：</a:t>
            </a:r>
            <a:endParaRPr lang="en-US" altLang="zh-CN" b="0" i="0" dirty="0">
              <a:solidFill>
                <a:srgbClr val="1F2328"/>
              </a:solidFill>
              <a:effectLst/>
              <a:latin typeface="+mn-lt"/>
            </a:endParaRPr>
          </a:p>
          <a:p>
            <a:r>
              <a:rPr lang="en-US" altLang="zh-CN" dirty="0">
                <a:latin typeface="+mn-lt"/>
              </a:rPr>
              <a:t>$ </a:t>
            </a:r>
            <a:r>
              <a:rPr lang="en-US" altLang="zh-CN" dirty="0" err="1">
                <a:latin typeface="+mn-lt"/>
              </a:rPr>
              <a:t>sudo</a:t>
            </a:r>
            <a:r>
              <a:rPr lang="en-US" altLang="zh-CN" dirty="0">
                <a:latin typeface="+mn-lt"/>
              </a:rPr>
              <a:t> apt-get install </a:t>
            </a:r>
            <a:r>
              <a:rPr lang="en-US" altLang="zh-CN" dirty="0" err="1">
                <a:latin typeface="+mn-lt"/>
              </a:rPr>
              <a:t>autoconf</a:t>
            </a:r>
            <a:r>
              <a:rPr lang="en-US" altLang="zh-CN" dirty="0">
                <a:latin typeface="+mn-lt"/>
              </a:rPr>
              <a:t> </a:t>
            </a:r>
            <a:r>
              <a:rPr lang="en-US" altLang="zh-CN" dirty="0" err="1">
                <a:latin typeface="+mn-lt"/>
              </a:rPr>
              <a:t>automake</a:t>
            </a:r>
            <a:r>
              <a:rPr lang="en-US" altLang="zh-CN" dirty="0">
                <a:latin typeface="+mn-lt"/>
              </a:rPr>
              <a:t> </a:t>
            </a:r>
            <a:r>
              <a:rPr lang="en-US" altLang="zh-CN" dirty="0" err="1">
                <a:latin typeface="+mn-lt"/>
              </a:rPr>
              <a:t>autotools</a:t>
            </a:r>
            <a:r>
              <a:rPr lang="en-US" altLang="zh-CN" dirty="0">
                <a:latin typeface="+mn-lt"/>
              </a:rPr>
              <a:t>-dev curl python3 python3-pip </a:t>
            </a:r>
            <a:r>
              <a:rPr lang="en-US" altLang="zh-CN" dirty="0" err="1">
                <a:latin typeface="+mn-lt"/>
              </a:rPr>
              <a:t>libmpc</a:t>
            </a:r>
            <a:r>
              <a:rPr lang="en-US" altLang="zh-CN" dirty="0">
                <a:latin typeface="+mn-lt"/>
              </a:rPr>
              <a:t>-dev </a:t>
            </a:r>
            <a:r>
              <a:rPr lang="en-US" altLang="zh-CN" dirty="0" err="1">
                <a:latin typeface="+mn-lt"/>
              </a:rPr>
              <a:t>libmpfr</a:t>
            </a:r>
            <a:r>
              <a:rPr lang="en-US" altLang="zh-CN" dirty="0">
                <a:latin typeface="+mn-lt"/>
              </a:rPr>
              <a:t>-dev </a:t>
            </a:r>
            <a:r>
              <a:rPr lang="en-US" altLang="zh-CN" dirty="0" err="1">
                <a:latin typeface="+mn-lt"/>
              </a:rPr>
              <a:t>libgmp</a:t>
            </a:r>
            <a:r>
              <a:rPr lang="en-US" altLang="zh-CN" dirty="0">
                <a:latin typeface="+mn-lt"/>
              </a:rPr>
              <a:t>-dev gawk build-essential bison flex </a:t>
            </a:r>
            <a:r>
              <a:rPr lang="en-US" altLang="zh-CN" dirty="0" err="1">
                <a:latin typeface="+mn-lt"/>
              </a:rPr>
              <a:t>texinfo</a:t>
            </a:r>
            <a:r>
              <a:rPr lang="en-US" altLang="zh-CN" dirty="0">
                <a:latin typeface="+mn-lt"/>
              </a:rPr>
              <a:t> </a:t>
            </a:r>
            <a:r>
              <a:rPr lang="en-US" altLang="zh-CN" dirty="0" err="1">
                <a:latin typeface="+mn-lt"/>
              </a:rPr>
              <a:t>gperf</a:t>
            </a:r>
            <a:r>
              <a:rPr lang="en-US" altLang="zh-CN" dirty="0">
                <a:latin typeface="+mn-lt"/>
              </a:rPr>
              <a:t> </a:t>
            </a:r>
            <a:r>
              <a:rPr lang="en-US" altLang="zh-CN" dirty="0" err="1">
                <a:latin typeface="+mn-lt"/>
              </a:rPr>
              <a:t>libtool</a:t>
            </a:r>
            <a:r>
              <a:rPr lang="en-US" altLang="zh-CN" dirty="0">
                <a:latin typeface="+mn-lt"/>
              </a:rPr>
              <a:t> </a:t>
            </a:r>
            <a:r>
              <a:rPr lang="en-US" altLang="zh-CN" dirty="0" err="1">
                <a:latin typeface="+mn-lt"/>
              </a:rPr>
              <a:t>patchutils</a:t>
            </a:r>
            <a:r>
              <a:rPr lang="en-US" altLang="zh-CN" dirty="0">
                <a:latin typeface="+mn-lt"/>
              </a:rPr>
              <a:t> </a:t>
            </a:r>
            <a:r>
              <a:rPr lang="en-US" altLang="zh-CN" dirty="0" err="1">
                <a:latin typeface="+mn-lt"/>
              </a:rPr>
              <a:t>bc</a:t>
            </a:r>
            <a:r>
              <a:rPr lang="en-US" altLang="zh-CN" dirty="0">
                <a:latin typeface="+mn-lt"/>
              </a:rPr>
              <a:t> zlib1g-dev </a:t>
            </a:r>
            <a:r>
              <a:rPr lang="en-US" altLang="zh-CN" dirty="0" err="1">
                <a:latin typeface="+mn-lt"/>
              </a:rPr>
              <a:t>libexpat</a:t>
            </a:r>
            <a:r>
              <a:rPr lang="en-US" altLang="zh-CN" dirty="0">
                <a:latin typeface="+mn-lt"/>
              </a:rPr>
              <a:t>-dev ninja-build git </a:t>
            </a:r>
            <a:r>
              <a:rPr lang="en-US" altLang="zh-CN" dirty="0" err="1">
                <a:latin typeface="+mn-lt"/>
              </a:rPr>
              <a:t>cmake</a:t>
            </a:r>
            <a:r>
              <a:rPr lang="en-US" altLang="zh-CN" dirty="0">
                <a:latin typeface="+mn-lt"/>
              </a:rPr>
              <a:t> libglib2.0-dev</a:t>
            </a:r>
          </a:p>
          <a:p>
            <a:endParaRPr lang="en-US" altLang="zh-CN" dirty="0">
              <a:latin typeface="+mn-lt"/>
            </a:endParaRPr>
          </a:p>
          <a:p>
            <a:r>
              <a:rPr lang="pt-BR" altLang="zh-CN" b="0" i="0" dirty="0">
                <a:solidFill>
                  <a:srgbClr val="1F2328"/>
                </a:solidFill>
                <a:effectLst/>
                <a:latin typeface="+mn-lt"/>
              </a:rPr>
              <a:t>On Fedora/CentOS/RHEL OS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+mn-lt"/>
              </a:rPr>
              <a:t>：</a:t>
            </a:r>
            <a:endParaRPr lang="en-US" altLang="zh-CN" b="0" i="0" dirty="0">
              <a:solidFill>
                <a:srgbClr val="1F2328"/>
              </a:solidFill>
              <a:effectLst/>
              <a:latin typeface="+mn-lt"/>
            </a:endParaRPr>
          </a:p>
          <a:p>
            <a:r>
              <a:rPr lang="en-US" altLang="zh-CN" dirty="0">
                <a:latin typeface="+mn-lt"/>
              </a:rPr>
              <a:t>$ </a:t>
            </a:r>
            <a:r>
              <a:rPr lang="en-US" altLang="zh-CN" dirty="0" err="1">
                <a:latin typeface="+mn-lt"/>
              </a:rPr>
              <a:t>sudo</a:t>
            </a:r>
            <a:r>
              <a:rPr lang="en-US" altLang="zh-CN" dirty="0">
                <a:latin typeface="+mn-lt"/>
              </a:rPr>
              <a:t> yum install </a:t>
            </a:r>
            <a:r>
              <a:rPr lang="en-US" altLang="zh-CN" dirty="0" err="1">
                <a:latin typeface="+mn-lt"/>
              </a:rPr>
              <a:t>autoconf</a:t>
            </a:r>
            <a:r>
              <a:rPr lang="en-US" altLang="zh-CN" dirty="0">
                <a:latin typeface="+mn-lt"/>
              </a:rPr>
              <a:t> </a:t>
            </a:r>
            <a:r>
              <a:rPr lang="en-US" altLang="zh-CN" dirty="0" err="1">
                <a:latin typeface="+mn-lt"/>
              </a:rPr>
              <a:t>automake</a:t>
            </a:r>
            <a:r>
              <a:rPr lang="en-US" altLang="zh-CN" dirty="0">
                <a:latin typeface="+mn-lt"/>
              </a:rPr>
              <a:t> python3 </a:t>
            </a:r>
            <a:r>
              <a:rPr lang="en-US" altLang="zh-CN" dirty="0" err="1">
                <a:latin typeface="+mn-lt"/>
              </a:rPr>
              <a:t>libmpc-devel</a:t>
            </a:r>
            <a:r>
              <a:rPr lang="en-US" altLang="zh-CN" dirty="0">
                <a:latin typeface="+mn-lt"/>
              </a:rPr>
              <a:t> </a:t>
            </a:r>
            <a:r>
              <a:rPr lang="en-US" altLang="zh-CN" dirty="0" err="1">
                <a:latin typeface="+mn-lt"/>
              </a:rPr>
              <a:t>mpfr-devel</a:t>
            </a:r>
            <a:r>
              <a:rPr lang="en-US" altLang="zh-CN" dirty="0">
                <a:latin typeface="+mn-lt"/>
              </a:rPr>
              <a:t> </a:t>
            </a:r>
            <a:r>
              <a:rPr lang="en-US" altLang="zh-CN" dirty="0" err="1">
                <a:latin typeface="+mn-lt"/>
              </a:rPr>
              <a:t>gmp-devel</a:t>
            </a:r>
            <a:r>
              <a:rPr lang="en-US" altLang="zh-CN" dirty="0">
                <a:latin typeface="+mn-lt"/>
              </a:rPr>
              <a:t> gawk  bison flex </a:t>
            </a:r>
            <a:r>
              <a:rPr lang="en-US" altLang="zh-CN" dirty="0" err="1">
                <a:latin typeface="+mn-lt"/>
              </a:rPr>
              <a:t>texinfo</a:t>
            </a:r>
            <a:r>
              <a:rPr lang="en-US" altLang="zh-CN" dirty="0">
                <a:latin typeface="+mn-lt"/>
              </a:rPr>
              <a:t> </a:t>
            </a:r>
            <a:r>
              <a:rPr lang="en-US" altLang="zh-CN" dirty="0" err="1">
                <a:latin typeface="+mn-lt"/>
              </a:rPr>
              <a:t>patchutils</a:t>
            </a:r>
            <a:r>
              <a:rPr lang="en-US" altLang="zh-CN" dirty="0">
                <a:latin typeface="+mn-lt"/>
              </a:rPr>
              <a:t> </a:t>
            </a:r>
            <a:r>
              <a:rPr lang="en-US" altLang="zh-CN" dirty="0" err="1">
                <a:latin typeface="+mn-lt"/>
              </a:rPr>
              <a:t>gcc</a:t>
            </a:r>
            <a:r>
              <a:rPr lang="en-US" altLang="zh-CN" dirty="0">
                <a:latin typeface="+mn-lt"/>
              </a:rPr>
              <a:t> </a:t>
            </a:r>
            <a:r>
              <a:rPr lang="en-US" altLang="zh-CN" dirty="0" err="1">
                <a:latin typeface="+mn-lt"/>
              </a:rPr>
              <a:t>gcc-c</a:t>
            </a:r>
            <a:r>
              <a:rPr lang="en-US" altLang="zh-CN" dirty="0">
                <a:latin typeface="+mn-lt"/>
              </a:rPr>
              <a:t>++ </a:t>
            </a:r>
            <a:r>
              <a:rPr lang="en-US" altLang="zh-CN" dirty="0" err="1">
                <a:latin typeface="+mn-lt"/>
              </a:rPr>
              <a:t>zlib-devel</a:t>
            </a:r>
            <a:r>
              <a:rPr lang="en-US" altLang="zh-CN" dirty="0">
                <a:latin typeface="+mn-lt"/>
              </a:rPr>
              <a:t> expat-</a:t>
            </a:r>
            <a:r>
              <a:rPr lang="en-US" altLang="zh-CN" dirty="0" err="1">
                <a:latin typeface="+mn-lt"/>
              </a:rPr>
              <a:t>devel</a:t>
            </a:r>
            <a:endParaRPr lang="en-US" altLang="zh-CN" dirty="0">
              <a:latin typeface="+mn-lt"/>
            </a:endParaRPr>
          </a:p>
          <a:p>
            <a:endParaRPr lang="en-US" altLang="zh-CN" dirty="0">
              <a:solidFill>
                <a:srgbClr val="1F2328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065463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介绍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C4C9FDB-5725-58A7-D453-544DA0B12A78}"/>
              </a:ext>
            </a:extLst>
          </p:cNvPr>
          <p:cNvSpPr txBox="1"/>
          <p:nvPr/>
        </p:nvSpPr>
        <p:spPr>
          <a:xfrm>
            <a:off x="295366" y="2204864"/>
            <a:ext cx="11593288" cy="2160240"/>
          </a:xfrm>
          <a:prstGeom prst="rect">
            <a:avLst/>
          </a:prstGeom>
          <a:noFill/>
        </p:spPr>
        <p:txBody>
          <a:bodyPr wrap="square" lIns="90000" rtlCol="0" anchor="ctr" anchorCtr="0"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       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</a:rPr>
              <a:t>指令集架构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（</a:t>
            </a:r>
            <a:r>
              <a:rPr lang="en-US" altLang="zh-CN" sz="1600" b="1" dirty="0">
                <a:solidFill>
                  <a:srgbClr val="000000"/>
                </a:solidFill>
                <a:latin typeface="+mn-lt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nstruction </a:t>
            </a:r>
            <a:r>
              <a:rPr lang="en-US" altLang="zh-CN" sz="1600" b="1" dirty="0">
                <a:solidFill>
                  <a:srgbClr val="000000"/>
                </a:solidFill>
                <a:latin typeface="+mn-lt"/>
              </a:rPr>
              <a:t>S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et </a:t>
            </a:r>
            <a:r>
              <a:rPr lang="en-US" altLang="zh-CN" sz="1600" b="1" dirty="0">
                <a:solidFill>
                  <a:srgbClr val="000000"/>
                </a:solidFill>
                <a:latin typeface="+mn-lt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rchitecture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，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ISA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）是计算机体系结构的底层组成部分之一，指令集架构规定了处理器的指令集，包括指令的格式、操作码、寻址方式、寄存器等。</a:t>
            </a:r>
            <a:endParaRPr lang="en-US" altLang="zh-CN" sz="1600" dirty="0">
              <a:solidFill>
                <a:srgbClr val="000000"/>
              </a:solidFill>
              <a:latin typeface="+mn-lt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        ISA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对计算机的性能和功耗有着重要影响，一个好的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ISA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应该具备高效率、灵活性、易于实现和可拓展性等特点。常见的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ISA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有</a:t>
            </a:r>
            <a:r>
              <a:rPr lang="en-US" altLang="zh-CN" sz="1600" b="1" dirty="0">
                <a:solidFill>
                  <a:srgbClr val="FF0000"/>
                </a:solidFill>
                <a:latin typeface="+mn-lt"/>
              </a:rPr>
              <a:t>x86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</a:rPr>
              <a:t>、</a:t>
            </a:r>
            <a:r>
              <a:rPr lang="en-US" altLang="zh-CN" sz="1600" b="1" dirty="0">
                <a:solidFill>
                  <a:srgbClr val="FF0000"/>
                </a:solidFill>
                <a:latin typeface="+mn-lt"/>
              </a:rPr>
              <a:t>ARM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</a:rPr>
              <a:t>、</a:t>
            </a:r>
            <a:r>
              <a:rPr lang="en-US" altLang="zh-CN" sz="1600" b="1" dirty="0">
                <a:solidFill>
                  <a:srgbClr val="FF0000"/>
                </a:solidFill>
                <a:latin typeface="+mn-lt"/>
              </a:rPr>
              <a:t>MIPS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</a:rPr>
              <a:t>、</a:t>
            </a:r>
            <a:r>
              <a:rPr lang="en-US" altLang="zh-CN" sz="1600" b="1" dirty="0">
                <a:solidFill>
                  <a:srgbClr val="FF0000"/>
                </a:solidFill>
                <a:latin typeface="+mn-lt"/>
              </a:rPr>
              <a:t>PowerPC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等，而</a:t>
            </a:r>
            <a:r>
              <a:rPr lang="en-US" altLang="zh-CN" sz="1600" b="1" dirty="0">
                <a:solidFill>
                  <a:srgbClr val="FF0000"/>
                </a:solidFill>
                <a:latin typeface="+mn-lt"/>
              </a:rPr>
              <a:t>RISC-V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则是一种基于精简指令集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(RISC)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原则的新型指令集架构，正逐渐受到越来越多的关注和应用。</a:t>
            </a:r>
            <a:endParaRPr lang="en-US" altLang="zh-CN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/>
              <a:t>指令集架构</a:t>
            </a:r>
          </a:p>
        </p:txBody>
      </p:sp>
    </p:spTree>
    <p:extLst>
      <p:ext uri="{BB962C8B-B14F-4D97-AF65-F5344CB8AC3E}">
        <p14:creationId xmlns:p14="http://schemas.microsoft.com/office/powerpoint/2010/main" val="284443787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如何利用</a:t>
            </a: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扩展加速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lt"/>
              </a:rPr>
              <a:t>编译器自动生成</a:t>
            </a:r>
            <a:r>
              <a:rPr lang="en-US" altLang="zh-CN" dirty="0">
                <a:latin typeface="+mn-lt"/>
              </a:rPr>
              <a:t>RVV instructions</a:t>
            </a:r>
            <a:endParaRPr lang="en-US" altLang="zh-CN" kern="1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178926-9729-CC4F-76B5-4C652BB7DF50}"/>
              </a:ext>
            </a:extLst>
          </p:cNvPr>
          <p:cNvSpPr txBox="1"/>
          <p:nvPr/>
        </p:nvSpPr>
        <p:spPr>
          <a:xfrm>
            <a:off x="695400" y="2132856"/>
            <a:ext cx="110172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rgbClr val="1F2328"/>
              </a:solidFill>
              <a:latin typeface="+mn-lt"/>
            </a:endParaRPr>
          </a:p>
          <a:p>
            <a:r>
              <a:rPr lang="en-US" altLang="zh-CN" dirty="0">
                <a:solidFill>
                  <a:srgbClr val="1F2328"/>
                </a:solidFill>
                <a:latin typeface="+mn-lt"/>
              </a:rPr>
              <a:t>3.    </a:t>
            </a:r>
            <a:r>
              <a:rPr lang="zh-CN" altLang="en-US" dirty="0">
                <a:solidFill>
                  <a:srgbClr val="1F2328"/>
                </a:solidFill>
                <a:latin typeface="+mn-lt"/>
              </a:rPr>
              <a:t>加入</a:t>
            </a:r>
            <a:r>
              <a:rPr lang="en-US" altLang="zh-CN" dirty="0">
                <a:solidFill>
                  <a:srgbClr val="1F2328"/>
                </a:solidFill>
                <a:latin typeface="+mn-lt"/>
              </a:rPr>
              <a:t>V</a:t>
            </a:r>
            <a:r>
              <a:rPr lang="zh-CN" altLang="en-US" dirty="0">
                <a:solidFill>
                  <a:srgbClr val="1F2328"/>
                </a:solidFill>
                <a:latin typeface="+mn-lt"/>
              </a:rPr>
              <a:t>扩展安装编译</a:t>
            </a:r>
            <a:endParaRPr lang="en-US" altLang="zh-CN" dirty="0">
              <a:solidFill>
                <a:srgbClr val="1F2328"/>
              </a:solidFill>
              <a:latin typeface="+mn-lt"/>
            </a:endParaRPr>
          </a:p>
          <a:p>
            <a:r>
              <a:rPr lang="en-US" altLang="zh-CN" dirty="0">
                <a:solidFill>
                  <a:srgbClr val="1F2328"/>
                </a:solidFill>
                <a:latin typeface="+mn-lt"/>
              </a:rPr>
              <a:t>$</a:t>
            </a:r>
            <a:r>
              <a:rPr lang="zh-CN" altLang="en-US" dirty="0">
                <a:solidFill>
                  <a:srgbClr val="1F2328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rgbClr val="1F2328"/>
                </a:solidFill>
                <a:latin typeface="+mn-lt"/>
              </a:rPr>
              <a:t>./configure --prefix=/opt/</a:t>
            </a:r>
            <a:r>
              <a:rPr lang="en-US" altLang="zh-CN" dirty="0" err="1">
                <a:solidFill>
                  <a:srgbClr val="1F2328"/>
                </a:solidFill>
                <a:latin typeface="+mn-lt"/>
              </a:rPr>
              <a:t>riscv</a:t>
            </a:r>
            <a:r>
              <a:rPr lang="en-US" altLang="zh-CN" dirty="0">
                <a:solidFill>
                  <a:srgbClr val="1F2328"/>
                </a:solidFill>
                <a:latin typeface="+mn-lt"/>
              </a:rPr>
              <a:t> --with-arch=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rv32gcv </a:t>
            </a:r>
            <a:r>
              <a:rPr lang="en-US" altLang="zh-CN" dirty="0">
                <a:solidFill>
                  <a:srgbClr val="1F2328"/>
                </a:solidFill>
                <a:latin typeface="+mn-lt"/>
              </a:rPr>
              <a:t>--with-</a:t>
            </a:r>
            <a:r>
              <a:rPr lang="en-US" altLang="zh-CN" dirty="0" err="1">
                <a:solidFill>
                  <a:srgbClr val="1F2328"/>
                </a:solidFill>
                <a:latin typeface="+mn-lt"/>
              </a:rPr>
              <a:t>abi</a:t>
            </a:r>
            <a:r>
              <a:rPr lang="en-US" altLang="zh-CN" dirty="0">
                <a:solidFill>
                  <a:srgbClr val="1F2328"/>
                </a:solidFill>
                <a:latin typeface="+mn-lt"/>
              </a:rPr>
              <a:t>=lp64d</a:t>
            </a:r>
          </a:p>
          <a:p>
            <a:r>
              <a:rPr lang="en-US" altLang="zh-CN" dirty="0">
                <a:solidFill>
                  <a:srgbClr val="1F2328"/>
                </a:solidFill>
                <a:latin typeface="+mn-lt"/>
              </a:rPr>
              <a:t>$ make </a:t>
            </a:r>
            <a:r>
              <a:rPr lang="en-US" altLang="zh-CN" dirty="0" err="1">
                <a:solidFill>
                  <a:srgbClr val="1F2328"/>
                </a:solidFill>
                <a:latin typeface="+mn-lt"/>
              </a:rPr>
              <a:t>linux</a:t>
            </a:r>
            <a:endParaRPr lang="en-US" altLang="zh-CN" dirty="0">
              <a:solidFill>
                <a:srgbClr val="1F2328"/>
              </a:solidFill>
              <a:latin typeface="+mn-lt"/>
            </a:endParaRPr>
          </a:p>
          <a:p>
            <a:endParaRPr lang="en-US" altLang="zh-CN" dirty="0">
              <a:solidFill>
                <a:srgbClr val="1F2328"/>
              </a:solidFill>
              <a:latin typeface="+mn-lt"/>
            </a:endParaRPr>
          </a:p>
          <a:p>
            <a:r>
              <a:rPr lang="zh-CN" altLang="en-US" dirty="0">
                <a:solidFill>
                  <a:srgbClr val="1F2328"/>
                </a:solidFill>
                <a:latin typeface="+mn-lt"/>
              </a:rPr>
              <a:t>其中，</a:t>
            </a:r>
            <a:endParaRPr lang="en-US" altLang="zh-CN" dirty="0">
              <a:solidFill>
                <a:srgbClr val="1F2328"/>
              </a:solidFill>
              <a:latin typeface="+mn-lt"/>
            </a:endParaRPr>
          </a:p>
          <a:p>
            <a:r>
              <a:rPr lang="en-US" altLang="zh-CN" dirty="0">
                <a:solidFill>
                  <a:srgbClr val="1F2328"/>
                </a:solidFill>
                <a:latin typeface="+mn-lt"/>
              </a:rPr>
              <a:t>prefix</a:t>
            </a:r>
            <a:r>
              <a:rPr lang="zh-CN" altLang="en-US" dirty="0">
                <a:solidFill>
                  <a:srgbClr val="1F2328"/>
                </a:solidFill>
                <a:latin typeface="+mn-lt"/>
              </a:rPr>
              <a:t>为安装路径；</a:t>
            </a:r>
            <a:endParaRPr lang="en-US" altLang="zh-CN" dirty="0">
              <a:solidFill>
                <a:srgbClr val="1F2328"/>
              </a:solidFill>
              <a:latin typeface="+mn-lt"/>
            </a:endParaRPr>
          </a:p>
          <a:p>
            <a:r>
              <a:rPr lang="en-US" altLang="zh-CN" dirty="0">
                <a:solidFill>
                  <a:srgbClr val="1F2328"/>
                </a:solidFill>
                <a:latin typeface="+mn-lt"/>
              </a:rPr>
              <a:t>--with-arch</a:t>
            </a:r>
            <a:r>
              <a:rPr lang="zh-CN" altLang="en-US" dirty="0">
                <a:solidFill>
                  <a:srgbClr val="1F2328"/>
                </a:solidFill>
                <a:latin typeface="+mn-lt"/>
              </a:rPr>
              <a:t>指定指令集，这里</a:t>
            </a:r>
            <a:r>
              <a:rPr lang="en-US" altLang="zh-CN" dirty="0">
                <a:solidFill>
                  <a:srgbClr val="1F2328"/>
                </a:solidFill>
                <a:latin typeface="+mn-lt"/>
              </a:rPr>
              <a:t>v</a:t>
            </a:r>
            <a:r>
              <a:rPr lang="zh-CN" altLang="en-US" dirty="0">
                <a:solidFill>
                  <a:srgbClr val="1F2328"/>
                </a:solidFill>
                <a:latin typeface="+mn-lt"/>
              </a:rPr>
              <a:t>即添加了</a:t>
            </a:r>
            <a:r>
              <a:rPr lang="en-US" altLang="zh-CN" dirty="0">
                <a:solidFill>
                  <a:srgbClr val="1F2328"/>
                </a:solidFill>
                <a:latin typeface="+mn-lt"/>
              </a:rPr>
              <a:t>RVV</a:t>
            </a:r>
            <a:r>
              <a:rPr lang="zh-CN" altLang="en-US" dirty="0">
                <a:solidFill>
                  <a:srgbClr val="1F2328"/>
                </a:solidFill>
                <a:latin typeface="+mn-lt"/>
              </a:rPr>
              <a:t>扩展；</a:t>
            </a:r>
            <a:endParaRPr lang="en-US" altLang="zh-CN" dirty="0">
              <a:solidFill>
                <a:srgbClr val="1F2328"/>
              </a:solidFill>
              <a:latin typeface="+mn-lt"/>
            </a:endParaRPr>
          </a:p>
          <a:p>
            <a:r>
              <a:rPr lang="en-US" altLang="zh-CN" dirty="0">
                <a:solidFill>
                  <a:srgbClr val="1F2328"/>
                </a:solidFill>
                <a:latin typeface="+mn-lt"/>
              </a:rPr>
              <a:t>--with-</a:t>
            </a:r>
            <a:r>
              <a:rPr lang="en-US" altLang="zh-CN" dirty="0" err="1">
                <a:solidFill>
                  <a:srgbClr val="1F2328"/>
                </a:solidFill>
                <a:latin typeface="+mn-lt"/>
              </a:rPr>
              <a:t>abi</a:t>
            </a:r>
            <a:r>
              <a:rPr lang="zh-CN" altLang="en-US" dirty="0">
                <a:solidFill>
                  <a:srgbClr val="1F2328"/>
                </a:solidFill>
                <a:latin typeface="+mn-lt"/>
              </a:rPr>
              <a:t>指定</a:t>
            </a:r>
            <a:r>
              <a:rPr lang="en-US" altLang="zh-CN" dirty="0">
                <a:solidFill>
                  <a:srgbClr val="1F2328"/>
                </a:solidFill>
                <a:latin typeface="+mn-lt"/>
              </a:rPr>
              <a:t>ABI</a:t>
            </a:r>
            <a:r>
              <a:rPr lang="zh-CN" altLang="en-US" dirty="0">
                <a:solidFill>
                  <a:srgbClr val="1F2328"/>
                </a:solidFill>
                <a:latin typeface="+mn-lt"/>
              </a:rPr>
              <a:t>的选项。</a:t>
            </a:r>
            <a:endParaRPr lang="en-US" altLang="zh-CN" dirty="0">
              <a:solidFill>
                <a:srgbClr val="1F2328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620672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如何利用</a:t>
            </a: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扩展加速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lt"/>
              </a:rPr>
              <a:t>编译器自动生成</a:t>
            </a:r>
            <a:r>
              <a:rPr lang="en-US" altLang="zh-CN" dirty="0">
                <a:latin typeface="+mn-lt"/>
              </a:rPr>
              <a:t>RVV instructions</a:t>
            </a:r>
            <a:endParaRPr lang="en-US" altLang="zh-CN" kern="1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178926-9729-CC4F-76B5-4C652BB7DF50}"/>
              </a:ext>
            </a:extLst>
          </p:cNvPr>
          <p:cNvSpPr txBox="1"/>
          <p:nvPr/>
        </p:nvSpPr>
        <p:spPr>
          <a:xfrm>
            <a:off x="695400" y="2270108"/>
            <a:ext cx="1065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下图为利用编译器使用</a:t>
            </a:r>
            <a:r>
              <a:rPr lang="en-US" altLang="zh-CN" dirty="0"/>
              <a:t>-O2</a:t>
            </a:r>
            <a:r>
              <a:rPr lang="zh-CN" altLang="en-US" dirty="0"/>
              <a:t> </a:t>
            </a:r>
            <a:r>
              <a:rPr lang="en-US" altLang="zh-CN" dirty="0"/>
              <a:t>–march=rv64gcv –</a:t>
            </a:r>
            <a:r>
              <a:rPr lang="en-US" altLang="zh-CN" dirty="0" err="1"/>
              <a:t>fno-builtin</a:t>
            </a:r>
            <a:r>
              <a:rPr lang="zh-CN" altLang="en-US" dirty="0"/>
              <a:t>选项自动矢量化优化</a:t>
            </a:r>
            <a:r>
              <a:rPr lang="en-US" altLang="zh-CN" dirty="0" err="1"/>
              <a:t>Mymemcpy</a:t>
            </a:r>
            <a:r>
              <a:rPr lang="zh-CN" altLang="en-US" dirty="0"/>
              <a:t>函数代码：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D652D1-ABFF-DCEC-63BC-5B7DCB1B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2695392"/>
            <a:ext cx="8213510" cy="397414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F41EE82-8F80-D9FE-BB8C-5D6F8352F1E7}"/>
              </a:ext>
            </a:extLst>
          </p:cNvPr>
          <p:cNvSpPr/>
          <p:nvPr/>
        </p:nvSpPr>
        <p:spPr bwMode="auto">
          <a:xfrm>
            <a:off x="4799856" y="4581128"/>
            <a:ext cx="1440160" cy="2160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222110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如何利用</a:t>
            </a: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扩展加速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lt"/>
              </a:rPr>
              <a:t>编译器自动生成</a:t>
            </a:r>
            <a:r>
              <a:rPr lang="en-US" altLang="zh-CN" dirty="0">
                <a:latin typeface="+mn-lt"/>
              </a:rPr>
              <a:t>RVV instructions</a:t>
            </a:r>
            <a:endParaRPr lang="en-US" altLang="zh-CN" kern="1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178926-9729-CC4F-76B5-4C652BB7DF50}"/>
              </a:ext>
            </a:extLst>
          </p:cNvPr>
          <p:cNvSpPr txBox="1"/>
          <p:nvPr/>
        </p:nvSpPr>
        <p:spPr>
          <a:xfrm>
            <a:off x="695400" y="2270108"/>
            <a:ext cx="105851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/>
              <a:t>目前，</a:t>
            </a:r>
            <a:r>
              <a:rPr lang="en-US" altLang="zh-CN" dirty="0"/>
              <a:t>RVV</a:t>
            </a:r>
            <a:r>
              <a:rPr lang="zh-CN" altLang="en-US" dirty="0"/>
              <a:t>扩展支持的硬件较少，</a:t>
            </a:r>
            <a:r>
              <a:rPr lang="en-US" altLang="zh-CN" dirty="0"/>
              <a:t>V</a:t>
            </a:r>
            <a:r>
              <a:rPr lang="zh-CN" altLang="en-US" dirty="0"/>
              <a:t>扩展优化的程序往往需要在模拟器上进行功能与性能的验证，这里以</a:t>
            </a:r>
            <a:r>
              <a:rPr lang="en-US" altLang="zh-CN" dirty="0"/>
              <a:t>gem5</a:t>
            </a:r>
            <a:r>
              <a:rPr lang="zh-CN" altLang="en-US" dirty="0"/>
              <a:t>为例介绍程序如何运行：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下载</a:t>
            </a:r>
            <a:r>
              <a:rPr lang="en-US" altLang="zh-CN" dirty="0" err="1"/>
              <a:t>plct</a:t>
            </a:r>
            <a:r>
              <a:rPr lang="zh-CN" altLang="en-US" dirty="0"/>
              <a:t>实验室的</a:t>
            </a:r>
            <a:r>
              <a:rPr lang="en-US" altLang="zh-CN" dirty="0"/>
              <a:t>gem5</a:t>
            </a:r>
            <a:r>
              <a:rPr lang="zh-CN" altLang="en-US" dirty="0"/>
              <a:t>源码；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网站：</a:t>
            </a:r>
            <a:r>
              <a:rPr lang="en-US" altLang="zh-CN" dirty="0">
                <a:hlinkClick r:id="rId3"/>
              </a:rPr>
              <a:t>https://github.com/plctlab/plct-gem5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  </a:t>
            </a:r>
            <a:r>
              <a:rPr lang="zh-CN" altLang="en-US" dirty="0"/>
              <a:t>编译安装</a:t>
            </a:r>
            <a:r>
              <a:rPr lang="en-US" altLang="zh-CN" dirty="0"/>
              <a:t>gem5</a:t>
            </a:r>
          </a:p>
          <a:p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 err="1"/>
              <a:t>scons</a:t>
            </a:r>
            <a:r>
              <a:rPr lang="en-US" altLang="zh-CN" dirty="0"/>
              <a:t> build/RISCV/gem5.opt -j4</a:t>
            </a:r>
          </a:p>
          <a:p>
            <a:endParaRPr lang="en-US" altLang="zh-CN" dirty="0"/>
          </a:p>
          <a:p>
            <a:pPr marL="342900" indent="-342900">
              <a:buAutoNum type="arabicPeriod" startAt="3"/>
            </a:pPr>
            <a:r>
              <a:rPr lang="zh-CN" altLang="en-US" dirty="0"/>
              <a:t>利用</a:t>
            </a:r>
            <a:r>
              <a:rPr lang="en-US" altLang="zh-CN" dirty="0"/>
              <a:t>gem5</a:t>
            </a:r>
            <a:r>
              <a:rPr lang="zh-CN" altLang="en-US" dirty="0"/>
              <a:t>模拟执行程序</a:t>
            </a:r>
            <a:r>
              <a:rPr lang="en-US" altLang="zh-CN" dirty="0" err="1"/>
              <a:t>a.out</a:t>
            </a:r>
            <a:endParaRPr lang="en-US" altLang="zh-CN" dirty="0"/>
          </a:p>
          <a:p>
            <a:r>
              <a:rPr lang="en-US" altLang="zh-CN" dirty="0"/>
              <a:t>./build/RISCV/gem5.opt ./configs/example/se.py -c </a:t>
            </a:r>
            <a:r>
              <a:rPr lang="en-US" altLang="zh-CN" dirty="0" err="1"/>
              <a:t>a.out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657492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如何利用</a:t>
            </a: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扩展加速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+mn-lt"/>
                <a:cs typeface="Times New Roman" panose="02020603050405020304" pitchFamily="18" charset="0"/>
              </a:rPr>
              <a:t>使用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Intrinsic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函数接口</a:t>
            </a:r>
            <a:endParaRPr lang="en-US" altLang="zh-CN" kern="1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178926-9729-CC4F-76B5-4C652BB7DF50}"/>
              </a:ext>
            </a:extLst>
          </p:cNvPr>
          <p:cNvSpPr txBox="1"/>
          <p:nvPr/>
        </p:nvSpPr>
        <p:spPr>
          <a:xfrm>
            <a:off x="695400" y="2270108"/>
            <a:ext cx="972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D444C9-66F6-46FB-D913-0B2E3878A5E3}"/>
              </a:ext>
            </a:extLst>
          </p:cNvPr>
          <p:cNvSpPr txBox="1"/>
          <p:nvPr/>
        </p:nvSpPr>
        <p:spPr>
          <a:xfrm>
            <a:off x="731404" y="2214156"/>
            <a:ext cx="10081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i="0" dirty="0">
                <a:solidFill>
                  <a:srgbClr val="24292F"/>
                </a:solidFill>
                <a:effectLst/>
                <a:latin typeface="+mn-lt"/>
              </a:rPr>
              <a:t>         Intrinsic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+mn-lt"/>
              </a:rPr>
              <a:t>函数接口是一种编程技术，它可以在高级编程语言中使用内置的硬件指令。这些指令通常由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+mn-lt"/>
              </a:rPr>
              <a:t>CPU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+mn-lt"/>
              </a:rPr>
              <a:t>和其他处理器提供，可以比使用相应的函数库更快地执行操作。通过使用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+mn-lt"/>
              </a:rPr>
              <a:t>Intrinsic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+mn-lt"/>
              </a:rPr>
              <a:t>函数接口，开发者可以直接在代码中使用这些硬件指令，从而提高程序的性能和效率。</a:t>
            </a:r>
          </a:p>
          <a:p>
            <a:pPr algn="l"/>
            <a:r>
              <a:rPr lang="zh-CN" altLang="en-US" b="0" i="0" dirty="0">
                <a:solidFill>
                  <a:srgbClr val="24292F"/>
                </a:solidFill>
                <a:effectLst/>
                <a:latin typeface="+mn-lt"/>
              </a:rPr>
              <a:t>         在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+mn-lt"/>
              </a:rPr>
              <a:t>C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+mn-lt"/>
              </a:rPr>
              <a:t>和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+mn-lt"/>
              </a:rPr>
              <a:t>C++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+mn-lt"/>
              </a:rPr>
              <a:t>中，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+mn-lt"/>
              </a:rPr>
              <a:t>Intrinsic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+mn-lt"/>
              </a:rPr>
              <a:t>函数是一种特殊的函数，可以直接调用底层硬件指令或特定的函数库。对于每个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+mn-lt"/>
              </a:rPr>
              <a:t>Intrinsic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+mn-lt"/>
              </a:rPr>
              <a:t>函数，编译器都知道如何将其转换为相应的机器指令，并且会在编译时将其转换为正确的代码。</a:t>
            </a: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         以寄存器加载指令为例，将内存中一组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32bit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浮点数加载到向量寄存器里的操作，即可使用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vfloat32m1_t vle32_v_f32m1 (const float32_t *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+mn-lt"/>
              </a:rPr>
              <a:t>mem_addr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, 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+mn-lt"/>
              </a:rPr>
              <a:t>size_t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 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+mn-lt"/>
              </a:rPr>
              <a:t>vl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)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函数。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510444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11151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如何利用</a:t>
            </a: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扩展加速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+mn-lt"/>
                <a:cs typeface="Times New Roman" panose="02020603050405020304" pitchFamily="18" charset="0"/>
              </a:rPr>
              <a:t>使用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Intrinsic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函数接口</a:t>
            </a:r>
            <a:endParaRPr lang="en-US" altLang="zh-CN" kern="1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178926-9729-CC4F-76B5-4C652BB7DF50}"/>
              </a:ext>
            </a:extLst>
          </p:cNvPr>
          <p:cNvSpPr txBox="1"/>
          <p:nvPr/>
        </p:nvSpPr>
        <p:spPr>
          <a:xfrm>
            <a:off x="695400" y="2270108"/>
            <a:ext cx="972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D444C9-66F6-46FB-D913-0B2E3878A5E3}"/>
              </a:ext>
            </a:extLst>
          </p:cNvPr>
          <p:cNvSpPr txBox="1"/>
          <p:nvPr/>
        </p:nvSpPr>
        <p:spPr>
          <a:xfrm>
            <a:off x="731404" y="2214156"/>
            <a:ext cx="1008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24292F"/>
                </a:solidFill>
                <a:effectLst/>
                <a:latin typeface="+mn-lt"/>
              </a:rPr>
              <a:t>让我们具体看看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+mn-lt"/>
              </a:rPr>
              <a:t>Intrinsic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+mn-lt"/>
              </a:rPr>
              <a:t>函数接口是如何使用的，假设有两个数组进行点乘操作，公式为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+mn-lt"/>
              </a:rPr>
              <a:t>c = a * b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+mn-lt"/>
              </a:rPr>
              <a:t>：</a:t>
            </a:r>
            <a:endParaRPr lang="zh-CN" altLang="en-US" dirty="0">
              <a:latin typeface="+mn-lt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3F153C1-1D04-8668-80B4-1088FB32B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4366" y="2976173"/>
            <a:ext cx="3399072" cy="1384995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175199"/>
                </a:solidFill>
                <a:effectLst/>
                <a:latin typeface="+mn-lt"/>
                <a:ea typeface="Menlo"/>
              </a:rPr>
              <a:t>float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16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]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{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4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6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7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8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9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11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12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13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14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15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16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}; 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121212"/>
              </a:solidFill>
              <a:effectLst/>
              <a:latin typeface="+mn-lt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175199"/>
                </a:solidFill>
                <a:effectLst/>
                <a:latin typeface="+mn-lt"/>
                <a:ea typeface="Menlo"/>
              </a:rPr>
              <a:t>float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16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]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{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4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6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7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8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9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11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12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13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14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15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16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};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121212"/>
              </a:solidFill>
              <a:effectLst/>
              <a:latin typeface="+mn-lt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175199"/>
                </a:solidFill>
                <a:effectLst/>
                <a:latin typeface="+mn-lt"/>
                <a:ea typeface="Menlo"/>
              </a:rPr>
              <a:t>float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16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]; 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121212"/>
              </a:solidFill>
              <a:effectLst/>
              <a:latin typeface="+mn-lt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175199"/>
                </a:solidFill>
                <a:effectLst/>
                <a:latin typeface="+mn-lt"/>
                <a:ea typeface="Menlo"/>
              </a:rPr>
              <a:t>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16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++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){ 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121212"/>
              </a:solidFill>
              <a:effectLst/>
              <a:latin typeface="+mn-lt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]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]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*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]; 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121212"/>
              </a:solidFill>
              <a:effectLst/>
              <a:latin typeface="+mn-lt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}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0D434E6-6999-D2F1-16F3-198E88FCA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1984" y="2953563"/>
            <a:ext cx="5136021" cy="1384995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for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(</a:t>
            </a:r>
            <a:r>
              <a:rPr kumimoji="0" lang="zh-CN" altLang="zh-CN" sz="1200" b="1" u="none" strike="noStrike" cap="none" normalizeH="0" baseline="0" dirty="0">
                <a:ln>
                  <a:noFill/>
                </a:ln>
                <a:solidFill>
                  <a:srgbClr val="175199"/>
                </a:solidFill>
                <a:effectLst/>
                <a:latin typeface="+mn-lt"/>
                <a:ea typeface="Menlo"/>
              </a:rPr>
              <a:t>int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</a:t>
            </a:r>
            <a:r>
              <a:rPr kumimoji="0" lang="zh-CN" altLang="zh-CN" sz="1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=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0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; 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</a:t>
            </a:r>
            <a:r>
              <a:rPr kumimoji="0" lang="zh-CN" altLang="zh-CN" sz="1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&lt;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</a:t>
            </a:r>
            <a:r>
              <a:rPr lang="en-US" altLang="zh-CN" sz="1200">
                <a:latin typeface="+mn-lt"/>
                <a:ea typeface="Menlo"/>
              </a:rPr>
              <a:t>1</a:t>
            </a:r>
            <a:r>
              <a:rPr lang="en-US" altLang="zh-CN" sz="1200" dirty="0">
                <a:latin typeface="+mn-lt"/>
                <a:ea typeface="Menlo"/>
              </a:rPr>
              <a:t>6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; 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</a:t>
            </a:r>
            <a:r>
              <a:rPr kumimoji="0" lang="zh-CN" altLang="zh-CN" sz="1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+=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4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){</a:t>
            </a:r>
            <a:endParaRPr kumimoji="0" lang="en-US" altLang="zh-CN" sz="1200" b="0" u="none" strike="noStrike" cap="none" normalizeH="0" baseline="0" dirty="0">
              <a:ln>
                <a:noFill/>
              </a:ln>
              <a:solidFill>
                <a:srgbClr val="121212"/>
              </a:solidFill>
              <a:effectLst/>
              <a:latin typeface="+mn-lt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</a:t>
            </a:r>
            <a:r>
              <a:rPr kumimoji="0" lang="en-US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   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vfloat32m1_t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va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</a:t>
            </a:r>
            <a:r>
              <a:rPr kumimoji="0" lang="zh-CN" altLang="zh-CN" sz="1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=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vle32_v_f32m1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(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</a:t>
            </a:r>
            <a:r>
              <a:rPr kumimoji="0" lang="zh-CN" altLang="zh-CN" sz="1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+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 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4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); 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+mn-lt"/>
                <a:ea typeface="Menlo"/>
              </a:rPr>
              <a:t>//从内存a装载4个float到寄存器va </a:t>
            </a:r>
            <a:endParaRPr kumimoji="0" lang="en-US" altLang="zh-CN" sz="1200" b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+mn-lt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    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vfloat32m1_t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vb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</a:t>
            </a:r>
            <a:r>
              <a:rPr kumimoji="0" lang="zh-CN" altLang="zh-CN" sz="1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=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vle32_v_f32m1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(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</a:t>
            </a:r>
            <a:r>
              <a:rPr kumimoji="0" lang="zh-CN" altLang="zh-CN" sz="1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+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 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4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); 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+mn-lt"/>
                <a:ea typeface="Menlo"/>
              </a:rPr>
              <a:t>//从内存b装载4个float到寄存器vb </a:t>
            </a:r>
            <a:endParaRPr kumimoji="0" lang="en-US" altLang="zh-CN" sz="1200" b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+mn-lt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    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vfloat32m1_t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vc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</a:t>
            </a:r>
            <a:r>
              <a:rPr kumimoji="0" lang="zh-CN" altLang="zh-CN" sz="1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=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vfmul_vv_f32m1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(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va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 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vb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 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4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); 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+mn-lt"/>
                <a:ea typeface="Menlo"/>
              </a:rPr>
              <a:t>//调用Intrinsics实现向量乘法 </a:t>
            </a:r>
            <a:endParaRPr kumimoji="0" lang="en-US" altLang="zh-CN" sz="1200" b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+mn-lt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    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vse32_v_f32m1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 (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</a:t>
            </a:r>
            <a:r>
              <a:rPr kumimoji="0" lang="zh-CN" altLang="zh-CN" sz="1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+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 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vc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, 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056DE8"/>
                </a:solidFill>
                <a:effectLst/>
                <a:latin typeface="+mn-lt"/>
                <a:ea typeface="Menlo"/>
              </a:rPr>
              <a:t>4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); 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+mn-lt"/>
                <a:ea typeface="Menlo"/>
              </a:rPr>
              <a:t>//从寄存器vc存储4个float到内存c </a:t>
            </a:r>
            <a:endParaRPr kumimoji="0" lang="en-US" altLang="zh-CN" sz="1200" b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+mn-lt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+mn-lt"/>
                <a:ea typeface="Menlo"/>
              </a:rPr>
              <a:t>}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8F9708-D1A0-9517-C7BB-5F9D768DF80D}"/>
              </a:ext>
            </a:extLst>
          </p:cNvPr>
          <p:cNvSpPr txBox="1"/>
          <p:nvPr/>
        </p:nvSpPr>
        <p:spPr>
          <a:xfrm>
            <a:off x="1631504" y="4581128"/>
            <a:ext cx="339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标量实现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3AB0D4-46E3-369F-9A51-5B10972F9A91}"/>
              </a:ext>
            </a:extLst>
          </p:cNvPr>
          <p:cNvSpPr txBox="1"/>
          <p:nvPr/>
        </p:nvSpPr>
        <p:spPr>
          <a:xfrm>
            <a:off x="7050365" y="4581128"/>
            <a:ext cx="339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Intrinsics</a:t>
            </a:r>
            <a:r>
              <a:rPr lang="zh-CN" altLang="en-US" dirty="0"/>
              <a:t>函数向量实现</a:t>
            </a:r>
          </a:p>
        </p:txBody>
      </p:sp>
    </p:spTree>
    <p:extLst>
      <p:ext uri="{BB962C8B-B14F-4D97-AF65-F5344CB8AC3E}">
        <p14:creationId xmlns:p14="http://schemas.microsoft.com/office/powerpoint/2010/main" val="405913740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如何利用</a:t>
            </a: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扩展加速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+mn-lt"/>
                <a:cs typeface="Times New Roman" panose="02020603050405020304" pitchFamily="18" charset="0"/>
              </a:rPr>
              <a:t>汇编编程</a:t>
            </a:r>
            <a:endParaRPr lang="en-US" altLang="zh-CN" kern="1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178926-9729-CC4F-76B5-4C652BB7DF50}"/>
              </a:ext>
            </a:extLst>
          </p:cNvPr>
          <p:cNvSpPr txBox="1"/>
          <p:nvPr/>
        </p:nvSpPr>
        <p:spPr>
          <a:xfrm>
            <a:off x="695400" y="2270108"/>
            <a:ext cx="972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D444C9-66F6-46FB-D913-0B2E3878A5E3}"/>
              </a:ext>
            </a:extLst>
          </p:cNvPr>
          <p:cNvSpPr txBox="1"/>
          <p:nvPr/>
        </p:nvSpPr>
        <p:spPr>
          <a:xfrm>
            <a:off x="731404" y="2214156"/>
            <a:ext cx="10081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i="0" dirty="0">
                <a:solidFill>
                  <a:srgbClr val="24292F"/>
                </a:solidFill>
                <a:effectLst/>
                <a:latin typeface="+mn-lt"/>
              </a:rPr>
              <a:t>        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工具链生成的向量指令往往并非是最高效的，则需要我们手动编写汇编代码，使得程序更加高效。之前的编译器优化</a:t>
            </a:r>
            <a:r>
              <a:rPr lang="en-US" altLang="zh-CN" dirty="0" err="1">
                <a:solidFill>
                  <a:srgbClr val="24292F"/>
                </a:solidFill>
                <a:latin typeface="+mn-lt"/>
              </a:rPr>
              <a:t>Mymemcpy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例子中，编译器生成代码就并非最高效的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RVV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指令序列，因此，利用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RVV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丰富的指令集，重新编写相同功能的</a:t>
            </a:r>
            <a:r>
              <a:rPr lang="en-US" altLang="zh-CN" dirty="0" err="1">
                <a:solidFill>
                  <a:srgbClr val="24292F"/>
                </a:solidFill>
                <a:latin typeface="+mn-lt"/>
              </a:rPr>
              <a:t>memcpy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汇编实现：</a:t>
            </a:r>
            <a:endParaRPr lang="en-US" altLang="zh-CN" dirty="0">
              <a:solidFill>
                <a:srgbClr val="24292F"/>
              </a:solidFill>
              <a:latin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39C5BB-A3BC-A648-A1B5-CC0AA4FE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3220084"/>
            <a:ext cx="51149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7352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如何利用</a:t>
            </a: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扩展加速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+mn-lt"/>
                <a:cs typeface="Times New Roman" panose="02020603050405020304" pitchFamily="18" charset="0"/>
              </a:rPr>
              <a:t>汇编编程</a:t>
            </a:r>
            <a:endParaRPr lang="en-US" altLang="zh-CN" kern="1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178926-9729-CC4F-76B5-4C652BB7DF50}"/>
              </a:ext>
            </a:extLst>
          </p:cNvPr>
          <p:cNvSpPr txBox="1"/>
          <p:nvPr/>
        </p:nvSpPr>
        <p:spPr>
          <a:xfrm>
            <a:off x="695400" y="2270108"/>
            <a:ext cx="972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D444C9-66F6-46FB-D913-0B2E3878A5E3}"/>
              </a:ext>
            </a:extLst>
          </p:cNvPr>
          <p:cNvSpPr txBox="1"/>
          <p:nvPr/>
        </p:nvSpPr>
        <p:spPr>
          <a:xfrm>
            <a:off x="731404" y="2214156"/>
            <a:ext cx="10081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i="0" dirty="0">
                <a:solidFill>
                  <a:srgbClr val="24292F"/>
                </a:solidFill>
                <a:effectLst/>
                <a:latin typeface="+mn-lt"/>
              </a:rPr>
              <a:t>        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利用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gem5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测试手动编写的</a:t>
            </a:r>
            <a:r>
              <a:rPr lang="en-US" altLang="zh-CN" dirty="0" err="1">
                <a:solidFill>
                  <a:srgbClr val="24292F"/>
                </a:solidFill>
                <a:latin typeface="+mn-lt"/>
              </a:rPr>
              <a:t>memcpy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汇编性能，并与基础库中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C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实现的</a:t>
            </a:r>
            <a:r>
              <a:rPr lang="en-US" altLang="zh-CN" dirty="0" err="1">
                <a:solidFill>
                  <a:srgbClr val="24292F"/>
                </a:solidFill>
                <a:latin typeface="+mn-lt"/>
              </a:rPr>
              <a:t>memcpy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作性能对比，测试集采用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ARM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官方测试集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(</a:t>
            </a:r>
            <a:r>
              <a:rPr lang="en-US" altLang="zh-CN" dirty="0">
                <a:solidFill>
                  <a:srgbClr val="24292F"/>
                </a:solidFill>
                <a:latin typeface="+mn-lt"/>
                <a:hlinkClick r:id="rId3"/>
              </a:rPr>
              <a:t>https://github.com/ARM-software/optimized-routines/blob/master/string/bench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)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，测试结果如下表，可以看到向量实现的</a:t>
            </a:r>
            <a:r>
              <a:rPr lang="en-US" altLang="zh-CN" dirty="0" err="1">
                <a:solidFill>
                  <a:srgbClr val="24292F"/>
                </a:solidFill>
                <a:latin typeface="+mn-lt"/>
              </a:rPr>
              <a:t>memcpy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吞吐量有巨大提升，相比标量性能最高提升</a:t>
            </a:r>
            <a:r>
              <a:rPr lang="en-US" altLang="zh-CN" dirty="0">
                <a:solidFill>
                  <a:srgbClr val="24292F"/>
                </a:solidFill>
                <a:latin typeface="+mn-lt"/>
              </a:rPr>
              <a:t>20</a:t>
            </a:r>
            <a:r>
              <a:rPr lang="zh-CN" altLang="en-US" dirty="0">
                <a:solidFill>
                  <a:srgbClr val="24292F"/>
                </a:solidFill>
                <a:latin typeface="+mn-lt"/>
              </a:rPr>
              <a:t>倍。</a:t>
            </a:r>
            <a:endParaRPr lang="en-US" altLang="zh-CN" dirty="0">
              <a:solidFill>
                <a:srgbClr val="24292F"/>
              </a:solidFill>
              <a:latin typeface="+mn-lt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25B483-01E4-D7B2-E71A-CBE8168E6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094934"/>
              </p:ext>
            </p:extLst>
          </p:nvPr>
        </p:nvGraphicFramePr>
        <p:xfrm>
          <a:off x="1127448" y="3124745"/>
          <a:ext cx="3024336" cy="15233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2448">
                  <a:extLst>
                    <a:ext uri="{9D8B030D-6E8A-4147-A177-3AD203B41FA5}">
                      <a16:colId xmlns:a16="http://schemas.microsoft.com/office/drawing/2014/main" val="805414225"/>
                    </a:ext>
                  </a:extLst>
                </a:gridCol>
                <a:gridCol w="779860">
                  <a:extLst>
                    <a:ext uri="{9D8B030D-6E8A-4147-A177-3AD203B41FA5}">
                      <a16:colId xmlns:a16="http://schemas.microsoft.com/office/drawing/2014/main" val="4068497795"/>
                    </a:ext>
                  </a:extLst>
                </a:gridCol>
                <a:gridCol w="932028">
                  <a:extLst>
                    <a:ext uri="{9D8B030D-6E8A-4147-A177-3AD203B41FA5}">
                      <a16:colId xmlns:a16="http://schemas.microsoft.com/office/drawing/2014/main" val="3992584391"/>
                    </a:ext>
                  </a:extLst>
                </a:gridCol>
              </a:tblGrid>
              <a:tr h="305455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Random </a:t>
                      </a:r>
                      <a:r>
                        <a:rPr lang="en-US" sz="1100" u="none" strike="noStrike" dirty="0" err="1">
                          <a:effectLst/>
                        </a:rPr>
                        <a:t>memcpy</a:t>
                      </a:r>
                      <a:r>
                        <a:rPr lang="en-US" sz="1100" u="none" strike="noStrike" dirty="0">
                          <a:effectLst/>
                        </a:rPr>
                        <a:t>(bytes/ns)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512876"/>
                  </a:ext>
                </a:extLst>
              </a:tr>
              <a:tr h="16210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数据量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标量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向量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8275742"/>
                  </a:ext>
                </a:extLst>
              </a:tr>
              <a:tr h="16210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32K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1.17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50268985"/>
                  </a:ext>
                </a:extLst>
              </a:tr>
              <a:tr h="16210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64K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1.14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93061829"/>
                  </a:ext>
                </a:extLst>
              </a:tr>
              <a:tr h="16210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128K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1.17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62952785"/>
                  </a:ext>
                </a:extLst>
              </a:tr>
              <a:tr h="16210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256K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1.15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40446530"/>
                  </a:ext>
                </a:extLst>
              </a:tr>
              <a:tr h="16210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512K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1.16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2249289"/>
                  </a:ext>
                </a:extLst>
              </a:tr>
              <a:tr h="16210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1024K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1.16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8459108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454A468-F549-7F48-D49B-BBCB2F4EB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187947"/>
              </p:ext>
            </p:extLst>
          </p:nvPr>
        </p:nvGraphicFramePr>
        <p:xfrm>
          <a:off x="5771964" y="3121307"/>
          <a:ext cx="3024336" cy="187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2448">
                  <a:extLst>
                    <a:ext uri="{9D8B030D-6E8A-4147-A177-3AD203B41FA5}">
                      <a16:colId xmlns:a16="http://schemas.microsoft.com/office/drawing/2014/main" val="854789732"/>
                    </a:ext>
                  </a:extLst>
                </a:gridCol>
                <a:gridCol w="779860">
                  <a:extLst>
                    <a:ext uri="{9D8B030D-6E8A-4147-A177-3AD203B41FA5}">
                      <a16:colId xmlns:a16="http://schemas.microsoft.com/office/drawing/2014/main" val="3685452988"/>
                    </a:ext>
                  </a:extLst>
                </a:gridCol>
                <a:gridCol w="932028">
                  <a:extLst>
                    <a:ext uri="{9D8B030D-6E8A-4147-A177-3AD203B41FA5}">
                      <a16:colId xmlns:a16="http://schemas.microsoft.com/office/drawing/2014/main" val="3850965794"/>
                    </a:ext>
                  </a:extLst>
                </a:gridCol>
              </a:tblGrid>
              <a:tr h="34682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Aligned medium memcpy(bytes/ns)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58243"/>
                  </a:ext>
                </a:extLst>
              </a:tr>
              <a:tr h="19067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数据量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标量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向量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58314025"/>
                  </a:ext>
                </a:extLst>
              </a:tr>
              <a:tr h="19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8B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0.45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61406565"/>
                  </a:ext>
                </a:extLst>
              </a:tr>
              <a:tr h="19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16B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0.91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27737187"/>
                  </a:ext>
                </a:extLst>
              </a:tr>
              <a:tr h="19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32B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0.64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1.81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77397964"/>
                  </a:ext>
                </a:extLst>
              </a:tr>
              <a:tr h="19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64B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0.99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3.43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98326839"/>
                  </a:ext>
                </a:extLst>
              </a:tr>
              <a:tr h="19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128B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1.35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6.2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20328381"/>
                  </a:ext>
                </a:extLst>
              </a:tr>
              <a:tr h="19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256B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1.66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10.38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34517255"/>
                  </a:ext>
                </a:extLst>
              </a:tr>
              <a:tr h="19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512B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1.86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14.16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28790722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1C1DD15-3E4F-00B8-A6AC-2722C2532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95334"/>
              </p:ext>
            </p:extLst>
          </p:nvPr>
        </p:nvGraphicFramePr>
        <p:xfrm>
          <a:off x="1089983" y="4977338"/>
          <a:ext cx="3061801" cy="1600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8706">
                  <a:extLst>
                    <a:ext uri="{9D8B030D-6E8A-4147-A177-3AD203B41FA5}">
                      <a16:colId xmlns:a16="http://schemas.microsoft.com/office/drawing/2014/main" val="3294050582"/>
                    </a:ext>
                  </a:extLst>
                </a:gridCol>
                <a:gridCol w="789521">
                  <a:extLst>
                    <a:ext uri="{9D8B030D-6E8A-4147-A177-3AD203B41FA5}">
                      <a16:colId xmlns:a16="http://schemas.microsoft.com/office/drawing/2014/main" val="3640160179"/>
                    </a:ext>
                  </a:extLst>
                </a:gridCol>
                <a:gridCol w="943574">
                  <a:extLst>
                    <a:ext uri="{9D8B030D-6E8A-4147-A177-3AD203B41FA5}">
                      <a16:colId xmlns:a16="http://schemas.microsoft.com/office/drawing/2014/main" val="549705010"/>
                    </a:ext>
                  </a:extLst>
                </a:gridCol>
              </a:tblGrid>
              <a:tr h="1778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Unaligned medium memcpy(bytes/ns)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521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数据量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标量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向量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724757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8B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0.15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0.45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1671185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16B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0.91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7985596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32B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1.81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6361412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64B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0.42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3.43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1432345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128B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6.2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0624344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256B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10.38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1215479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512B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14.16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44249872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644DC04-B6D1-1910-BD37-B642418B8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467149"/>
              </p:ext>
            </p:extLst>
          </p:nvPr>
        </p:nvGraphicFramePr>
        <p:xfrm>
          <a:off x="5785299" y="5064602"/>
          <a:ext cx="3024336" cy="1600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2448">
                  <a:extLst>
                    <a:ext uri="{9D8B030D-6E8A-4147-A177-3AD203B41FA5}">
                      <a16:colId xmlns:a16="http://schemas.microsoft.com/office/drawing/2014/main" val="3875891611"/>
                    </a:ext>
                  </a:extLst>
                </a:gridCol>
                <a:gridCol w="779860">
                  <a:extLst>
                    <a:ext uri="{9D8B030D-6E8A-4147-A177-3AD203B41FA5}">
                      <a16:colId xmlns:a16="http://schemas.microsoft.com/office/drawing/2014/main" val="1471313718"/>
                    </a:ext>
                  </a:extLst>
                </a:gridCol>
                <a:gridCol w="932028">
                  <a:extLst>
                    <a:ext uri="{9D8B030D-6E8A-4147-A177-3AD203B41FA5}">
                      <a16:colId xmlns:a16="http://schemas.microsoft.com/office/drawing/2014/main" val="89917526"/>
                    </a:ext>
                  </a:extLst>
                </a:gridCol>
              </a:tblGrid>
              <a:tr h="1778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Large memcpy(bytes/ns)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6179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数据量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标量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向量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744274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1.99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17.78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9743426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2.03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19.77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3865089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2.1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20.94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808228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8K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2.11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21.58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2730658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16K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2.12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21.92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495283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32K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2.13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22.09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7129725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64K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2.13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22.17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92004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74151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 bwMode="auto">
          <a:xfrm>
            <a:off x="292631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919536" y="764704"/>
            <a:ext cx="8568951" cy="720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目录</a:t>
            </a:r>
          </a:p>
        </p:txBody>
      </p:sp>
      <p:sp>
        <p:nvSpPr>
          <p:cNvPr id="14" name="矩形 13"/>
          <p:cNvSpPr/>
          <p:nvPr/>
        </p:nvSpPr>
        <p:spPr>
          <a:xfrm>
            <a:off x="1631504" y="2060848"/>
            <a:ext cx="8333740" cy="2795958"/>
          </a:xfrm>
          <a:prstGeom prst="rect">
            <a:avLst/>
          </a:prstGeom>
        </p:spPr>
        <p:txBody>
          <a:bodyPr wrap="square" lIns="36000" rIns="3600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一、</a:t>
            </a:r>
            <a:r>
              <a:rPr lang="en-US" altLang="zh-CN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介绍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10218B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二、</a:t>
            </a:r>
            <a:r>
              <a:rPr lang="en-US" altLang="zh-CN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 </a:t>
            </a:r>
            <a:r>
              <a:rPr lang="en-US" altLang="zh-CN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扩展指令集</a:t>
            </a:r>
            <a:endParaRPr kumimoji="0" lang="en-US" altLang="zh-CN" sz="2400" b="1" i="0" u="none" strike="noStrike" kern="1200" cap="none" spc="100" normalizeH="0" baseline="0" noProof="0" dirty="0">
              <a:ln>
                <a:noFill/>
              </a:ln>
              <a:solidFill>
                <a:srgbClr val="10218B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三、如何利用</a:t>
            </a:r>
            <a:r>
              <a:rPr lang="en-US" altLang="zh-CN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V</a:t>
            </a:r>
            <a:r>
              <a:rPr lang="zh-CN" altLang="en-US" sz="2400" b="1" spc="100" dirty="0">
                <a:solidFill>
                  <a:srgbClr val="1021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扩展加速</a:t>
            </a:r>
            <a:endParaRPr lang="en-US" altLang="zh-CN" sz="2400" b="1" spc="100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1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四、学习资源列表</a:t>
            </a:r>
            <a:endParaRPr lang="en-US" altLang="zh-CN" sz="2400" b="1" spc="100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  <a:p>
            <a:pPr marL="0" marR="0" lvl="0" indent="0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altLang="zh-CN" sz="2400" b="1" spc="100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74563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学习资源列表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700808"/>
            <a:ext cx="1148527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RVV </a:t>
            </a:r>
            <a:r>
              <a:rPr lang="zh-CN" altLang="en-US" kern="100" dirty="0">
                <a:latin typeface="+mn-lt"/>
                <a:cs typeface="Times New Roman" panose="02020603050405020304" pitchFamily="18" charset="0"/>
              </a:rPr>
              <a:t>官方手册</a:t>
            </a:r>
            <a:endParaRPr lang="en-US" altLang="zh-CN" kern="100" dirty="0">
              <a:latin typeface="+mn-lt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     https://github.com/riscv/riscv-v-spec/blob/master/v-spec.adoc</a:t>
            </a:r>
          </a:p>
          <a:p>
            <a:r>
              <a:rPr lang="zh-CN" altLang="en-US" kern="100" dirty="0">
                <a:latin typeface="+mn-lt"/>
                <a:cs typeface="Times New Roman" panose="02020603050405020304" pitchFamily="18" charset="0"/>
              </a:rPr>
              <a:t>     翻译：</a:t>
            </a:r>
            <a:r>
              <a:rPr lang="en-US" altLang="zh-CN" kern="100" dirty="0">
                <a:latin typeface="+mn-lt"/>
                <a:cs typeface="Times New Roman" panose="02020603050405020304" pitchFamily="18" charset="0"/>
                <a:hlinkClick r:id="rId3"/>
              </a:rPr>
              <a:t>https://www.cnblogs.com/lyc-seu/p/16999784.html#151-vector-mask-register-logical-instructions</a:t>
            </a:r>
            <a:endParaRPr lang="en-US" altLang="zh-CN" kern="100" dirty="0">
              <a:latin typeface="+mn-lt"/>
              <a:cs typeface="Times New Roman" panose="02020603050405020304" pitchFamily="18" charset="0"/>
            </a:endParaRPr>
          </a:p>
          <a:p>
            <a:endParaRPr lang="en-US" altLang="zh-CN" kern="1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RISC-V </a:t>
            </a:r>
            <a:r>
              <a:rPr lang="en-US" altLang="zh-CN" kern="100" dirty="0" err="1">
                <a:latin typeface="+mn-lt"/>
                <a:cs typeface="Times New Roman" panose="02020603050405020304" pitchFamily="18" charset="0"/>
              </a:rPr>
              <a:t>gcc</a:t>
            </a:r>
            <a:r>
              <a:rPr lang="zh-CN" altLang="en-US" kern="100" dirty="0">
                <a:latin typeface="+mn-lt"/>
                <a:cs typeface="Times New Roman" panose="02020603050405020304" pitchFamily="18" charset="0"/>
              </a:rPr>
              <a:t>工具链</a:t>
            </a:r>
            <a:endParaRPr lang="en-US" altLang="zh-CN" kern="100" dirty="0">
              <a:latin typeface="+mn-lt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     https://github.com/riscv-collab/riscv-gnu-toolchain</a:t>
            </a:r>
          </a:p>
          <a:p>
            <a:endParaRPr lang="en-US" altLang="zh-CN" kern="1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RISC-V </a:t>
            </a:r>
            <a:r>
              <a:rPr lang="en-US" altLang="zh-CN" kern="100" dirty="0" err="1">
                <a:latin typeface="+mn-lt"/>
                <a:cs typeface="Times New Roman" panose="02020603050405020304" pitchFamily="18" charset="0"/>
              </a:rPr>
              <a:t>github</a:t>
            </a:r>
            <a:r>
              <a:rPr lang="zh-CN" altLang="en-US" kern="100" dirty="0">
                <a:latin typeface="+mn-lt"/>
                <a:cs typeface="Times New Roman" panose="02020603050405020304" pitchFamily="18" charset="0"/>
              </a:rPr>
              <a:t>网址</a:t>
            </a:r>
            <a:endParaRPr lang="en-US" altLang="zh-CN" kern="100" dirty="0">
              <a:latin typeface="+mn-lt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     https://github.com/riscv</a:t>
            </a:r>
          </a:p>
          <a:p>
            <a:endParaRPr lang="en-US" altLang="zh-CN" kern="1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PLCT</a:t>
            </a:r>
            <a:r>
              <a:rPr lang="zh-CN" altLang="en-US" kern="100" dirty="0">
                <a:latin typeface="+mn-lt"/>
                <a:cs typeface="Times New Roman" panose="02020603050405020304" pitchFamily="18" charset="0"/>
              </a:rPr>
              <a:t>实验室</a:t>
            </a:r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gem5</a:t>
            </a:r>
            <a:r>
              <a:rPr lang="zh-CN" altLang="en-US" kern="100" dirty="0">
                <a:latin typeface="+mn-lt"/>
                <a:cs typeface="Times New Roman" panose="02020603050405020304" pitchFamily="18" charset="0"/>
              </a:rPr>
              <a:t>模拟器</a:t>
            </a:r>
            <a:endParaRPr lang="en-US" altLang="zh-CN" kern="100" dirty="0">
              <a:latin typeface="+mn-lt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     https://github.com/plctlab/plct-gem5</a:t>
            </a:r>
          </a:p>
          <a:p>
            <a:endParaRPr lang="en-US" altLang="zh-CN" kern="1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+mn-lt"/>
                <a:cs typeface="Times New Roman" panose="02020603050405020304" pitchFamily="18" charset="0"/>
              </a:rPr>
              <a:t>哔哩哔哩</a:t>
            </a:r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RISC-V</a:t>
            </a:r>
            <a:r>
              <a:rPr lang="zh-CN" altLang="en-US" kern="100" dirty="0">
                <a:latin typeface="+mn-lt"/>
                <a:cs typeface="Times New Roman" panose="02020603050405020304" pitchFamily="18" charset="0"/>
              </a:rPr>
              <a:t>学习</a:t>
            </a:r>
            <a:endParaRPr lang="en-US" altLang="zh-CN" kern="100" dirty="0">
              <a:latin typeface="+mn-lt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     https://space.bilibili.com/296494084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kern="1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+mn-lt"/>
                <a:cs typeface="Times New Roman" panose="02020603050405020304" pitchFamily="18" charset="0"/>
              </a:rPr>
              <a:t>在线</a:t>
            </a:r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zh-CN" altLang="en-US" kern="100" dirty="0">
                <a:latin typeface="+mn-lt"/>
                <a:cs typeface="Times New Roman" panose="02020603050405020304" pitchFamily="18" charset="0"/>
              </a:rPr>
              <a:t>语言转汇编，支持多架构编译器</a:t>
            </a:r>
            <a:endParaRPr lang="en-US" altLang="zh-CN" kern="100" dirty="0">
              <a:latin typeface="+mn-lt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+mn-lt"/>
                <a:cs typeface="Times New Roman" panose="02020603050405020304" pitchFamily="18" charset="0"/>
              </a:rPr>
              <a:t>     https://godbolt.org/</a:t>
            </a:r>
          </a:p>
        </p:txBody>
      </p:sp>
    </p:spTree>
    <p:extLst>
      <p:ext uri="{BB962C8B-B14F-4D97-AF65-F5344CB8AC3E}">
        <p14:creationId xmlns:p14="http://schemas.microsoft.com/office/powerpoint/2010/main" val="354637294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1"/>
          <p:cNvPicPr>
            <a:picLocks noChangeAspect="1" noChangeArrowheads="1"/>
          </p:cNvPicPr>
          <p:nvPr/>
        </p:nvPicPr>
        <p:blipFill>
          <a:blip r:embed="rId2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025" y="4509120"/>
            <a:ext cx="32766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5" name="Rectangle 4"/>
          <p:cNvSpPr>
            <a:spLocks noChangeArrowheads="1"/>
          </p:cNvSpPr>
          <p:nvPr/>
        </p:nvSpPr>
        <p:spPr bwMode="auto">
          <a:xfrm>
            <a:off x="4007783" y="2132856"/>
            <a:ext cx="4586257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0" hangingPunct="0">
              <a:buFont typeface="Wingdings" panose="05000000000000000000" pitchFamily="2" charset="2"/>
              <a:buNone/>
            </a:pPr>
            <a:r>
              <a:rPr lang="zh-CN" altLang="en-US" sz="8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谢   谢！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介绍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/>
              <a:t>指令集架构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D56C32-017C-C3CE-C6F1-2D3F0202CD4E}"/>
              </a:ext>
            </a:extLst>
          </p:cNvPr>
          <p:cNvSpPr txBox="1"/>
          <p:nvPr/>
        </p:nvSpPr>
        <p:spPr>
          <a:xfrm>
            <a:off x="2351584" y="609077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RISC-V </a:t>
            </a:r>
            <a:r>
              <a:rPr lang="zh-CN" altLang="en-US" dirty="0"/>
              <a:t>指令集在系统中的定位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59BEBC-AF3B-20B9-F28E-C54E65599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427652"/>
            <a:ext cx="7254602" cy="35275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044B333-29CB-E3A9-D860-17E863BBD1DE}"/>
              </a:ext>
            </a:extLst>
          </p:cNvPr>
          <p:cNvSpPr txBox="1"/>
          <p:nvPr/>
        </p:nvSpPr>
        <p:spPr>
          <a:xfrm>
            <a:off x="8040216" y="3729747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</a:rPr>
              <a:t>    </a:t>
            </a:r>
            <a:r>
              <a:rPr lang="zh-CN" altLang="en-US" dirty="0">
                <a:latin typeface="宋体" panose="02010600030101010101" pitchFamily="2" charset="-122"/>
              </a:rPr>
              <a:t>指令集是计算机系统硬件与软件之间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分界线和交互规范标准</a:t>
            </a:r>
            <a:r>
              <a:rPr lang="zh-CN" altLang="en-US" dirty="0">
                <a:latin typeface="宋体" panose="02010600030101010101" pitchFamily="2" charset="-122"/>
              </a:rPr>
              <a:t>，也是软硬件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生态的起始原点</a:t>
            </a:r>
            <a:r>
              <a:rPr lang="zh-CN" altLang="en-US" dirty="0">
                <a:latin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2101794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介绍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C4C9FDB-5725-58A7-D453-544DA0B12A78}"/>
              </a:ext>
            </a:extLst>
          </p:cNvPr>
          <p:cNvSpPr txBox="1"/>
          <p:nvPr/>
        </p:nvSpPr>
        <p:spPr>
          <a:xfrm>
            <a:off x="295366" y="2204864"/>
            <a:ext cx="11593288" cy="3096344"/>
          </a:xfrm>
          <a:prstGeom prst="rect">
            <a:avLst/>
          </a:prstGeom>
          <a:noFill/>
        </p:spPr>
        <p:txBody>
          <a:bodyPr wrap="square" lIns="90000" rtlCol="0" anchor="ctr" anchorCtr="0"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        2010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年，伯克利研究团队准备为接下来的一系列项目选择一款指令集。结合项目的需求，他们最后决定在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X86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和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ARM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中进行选择。但是选择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X86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是不可能的，首先它有知识产权问题，而且设计非常复杂。但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ARM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也是几乎不可能，它不仅和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X86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有同样的问题，而且当时并没有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64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位指令集的规范。这让伯克利研究团队感到困扰。</a:t>
            </a:r>
            <a:endParaRPr lang="en-US" altLang="zh-CN" sz="1600" dirty="0">
              <a:solidFill>
                <a:srgbClr val="000000"/>
              </a:solidFill>
              <a:latin typeface="+mn-lt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        如果有一款开放自由的指令集，大家都可以用它来做任何事情，会怎么样呢？借鉴软件领域的发展状况，伯克利研究团队认为，指令集体系结构作为软硬件接口的一种标准，不应该像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X86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和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ARM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等指令集那样需要授权才能使用，而应该开放出来让大家自由使 用，这样才能塑造指令集领域的繁荣生态。于是伯克利研究团队发起了一个持续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3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个月的暑期项目，目标是从零开始设计一款新的指令集，并将其彻底开放。</a:t>
            </a:r>
            <a:endParaRPr lang="en-US" altLang="zh-CN" sz="1600" dirty="0">
              <a:solidFill>
                <a:srgbClr val="000000"/>
              </a:solidFill>
              <a:latin typeface="+mn-lt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        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这套新的指令集被命名为</a:t>
            </a:r>
            <a:r>
              <a:rPr lang="en-US" altLang="zh-CN" sz="1600" b="1" dirty="0">
                <a:solidFill>
                  <a:srgbClr val="000000"/>
                </a:solidFill>
                <a:latin typeface="+mn-lt"/>
              </a:rPr>
              <a:t>RISC-V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。</a:t>
            </a:r>
            <a:endParaRPr lang="en-US" altLang="zh-CN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+mn-lt"/>
              </a:rPr>
              <a:t>RISC-V</a:t>
            </a:r>
            <a:r>
              <a:rPr lang="zh-CN" altLang="en-US" b="1" dirty="0">
                <a:latin typeface="+mn-lt"/>
              </a:rPr>
              <a:t>来历</a:t>
            </a:r>
          </a:p>
        </p:txBody>
      </p:sp>
    </p:spTree>
    <p:extLst>
      <p:ext uri="{BB962C8B-B14F-4D97-AF65-F5344CB8AC3E}">
        <p14:creationId xmlns:p14="http://schemas.microsoft.com/office/powerpoint/2010/main" val="147096158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536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介绍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C4C9FDB-5725-58A7-D453-544DA0B12A78}"/>
              </a:ext>
            </a:extLst>
          </p:cNvPr>
          <p:cNvSpPr txBox="1"/>
          <p:nvPr/>
        </p:nvSpPr>
        <p:spPr>
          <a:xfrm>
            <a:off x="295366" y="2039413"/>
            <a:ext cx="11593288" cy="1944216"/>
          </a:xfrm>
          <a:prstGeom prst="rect">
            <a:avLst/>
          </a:prstGeom>
          <a:noFill/>
        </p:spPr>
        <p:txBody>
          <a:bodyPr wrap="square" lIns="90000" rtlCol="0" anchor="ctr" anchorCtr="0"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        RISC-V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是建立在现有的体系结构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(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如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x86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ARM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MIPS 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等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)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经长期发展所暴露出的种种问题之上，顺应现代信息系统设计需求和体系结构发展趋势而生的：</a:t>
            </a:r>
            <a:endParaRPr lang="en-US" altLang="zh-CN" sz="1600" dirty="0">
              <a:solidFill>
                <a:srgbClr val="000000"/>
              </a:solidFill>
              <a:latin typeface="+mn-lt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1" dirty="0">
                <a:solidFill>
                  <a:srgbClr val="FF0000"/>
                </a:solidFill>
                <a:latin typeface="+mn-lt"/>
              </a:rPr>
              <a:t>现有体系结构往往缺乏开放性，存在许多知识产权、政治干预等非技术性问题</a:t>
            </a:r>
            <a:r>
              <a:rPr lang="zh-CN" altLang="en-US" sz="1600" b="1" dirty="0">
                <a:solidFill>
                  <a:srgbClr val="000000"/>
                </a:solidFill>
                <a:latin typeface="+mn-lt"/>
              </a:rPr>
              <a:t>。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例如，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Intel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公司持有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x86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架构的专利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(1978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年开始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)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，使用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x86 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指令集相关技术需要向其支付高昂的授权费用；</a:t>
            </a:r>
            <a:endParaRPr lang="en-US" altLang="zh-CN" sz="1600" dirty="0">
              <a:solidFill>
                <a:srgbClr val="000000"/>
              </a:solidFill>
              <a:latin typeface="+mn-lt"/>
            </a:endParaRPr>
          </a:p>
          <a:p>
            <a:pPr lvl="0" algn="just">
              <a:lnSpc>
                <a:spcPct val="150000"/>
              </a:lnSpc>
            </a:pPr>
            <a:endParaRPr lang="en-US" altLang="zh-CN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+mn-lt"/>
              </a:rPr>
              <a:t>RISC-V</a:t>
            </a:r>
            <a:r>
              <a:rPr lang="zh-CN" altLang="en-US" b="1" dirty="0">
                <a:latin typeface="+mn-lt"/>
              </a:rPr>
              <a:t>出现与发展的必然性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CCECDA-408F-FE84-2044-E48956A21BD2}"/>
              </a:ext>
            </a:extLst>
          </p:cNvPr>
          <p:cNvSpPr txBox="1"/>
          <p:nvPr/>
        </p:nvSpPr>
        <p:spPr>
          <a:xfrm>
            <a:off x="911424" y="377974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大型机时代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E8C798-151C-104D-FFEE-143A5A8E0197}"/>
              </a:ext>
            </a:extLst>
          </p:cNvPr>
          <p:cNvSpPr txBox="1"/>
          <p:nvPr/>
        </p:nvSpPr>
        <p:spPr>
          <a:xfrm>
            <a:off x="5471605" y="372449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PC</a:t>
            </a:r>
            <a:r>
              <a:rPr lang="zh-CN" altLang="en-US" dirty="0">
                <a:solidFill>
                  <a:srgbClr val="0070C0"/>
                </a:solidFill>
              </a:rPr>
              <a:t>时代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D97637-16AC-81A2-8B18-854A52BF2928}"/>
              </a:ext>
            </a:extLst>
          </p:cNvPr>
          <p:cNvSpPr txBox="1"/>
          <p:nvPr/>
        </p:nvSpPr>
        <p:spPr>
          <a:xfrm>
            <a:off x="9336360" y="377974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移动终端时代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C69EED-0B57-566A-101A-B55500C718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7712" y="4149080"/>
            <a:ext cx="1080120" cy="80526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113B09E-1EF8-1F76-55E7-E07C5C7C066A}"/>
              </a:ext>
            </a:extLst>
          </p:cNvPr>
          <p:cNvSpPr/>
          <p:nvPr/>
        </p:nvSpPr>
        <p:spPr>
          <a:xfrm>
            <a:off x="551384" y="4957128"/>
            <a:ext cx="213872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IBM</a:t>
            </a:r>
            <a:r>
              <a:rPr lang="zh-CN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大型机</a:t>
            </a:r>
            <a:r>
              <a:rPr lang="en-US" altLang="zh-CN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55</a:t>
            </a:r>
            <a:r>
              <a:rPr lang="zh-CN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年内创造了</a:t>
            </a:r>
            <a:endParaRPr lang="en-US" altLang="zh-CN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5000+</a:t>
            </a:r>
            <a:r>
              <a:rPr lang="zh-CN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亿美元收入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185848-3AE6-E978-7EA1-3BBF623E1A35}"/>
              </a:ext>
            </a:extLst>
          </p:cNvPr>
          <p:cNvSpPr/>
          <p:nvPr/>
        </p:nvSpPr>
        <p:spPr>
          <a:xfrm>
            <a:off x="407368" y="5524567"/>
            <a:ext cx="280717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IBM</a:t>
            </a:r>
            <a:r>
              <a:rPr lang="zh-CN" altLang="en-US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私有指令集下的封闭体系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8FDB59E-DE31-5045-CDA9-21FD0963B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17" y="5927844"/>
            <a:ext cx="1803989" cy="70140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6AFB344-6ABC-802A-7499-3D4BEB3FA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055" y="4221088"/>
            <a:ext cx="2138726" cy="565641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2547FBAC-746C-3EF5-768D-FCDA4B003BE0}"/>
              </a:ext>
            </a:extLst>
          </p:cNvPr>
          <p:cNvSpPr/>
          <p:nvPr/>
        </p:nvSpPr>
        <p:spPr>
          <a:xfrm>
            <a:off x="5072835" y="5001347"/>
            <a:ext cx="175881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市值约</a:t>
            </a:r>
            <a:r>
              <a:rPr lang="en-US" altLang="zh-CN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20000</a:t>
            </a:r>
            <a:r>
              <a:rPr lang="zh-CN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亿美元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072D6C5-987E-891C-B6C7-0BBFE612C0F9}"/>
              </a:ext>
            </a:extLst>
          </p:cNvPr>
          <p:cNvSpPr/>
          <p:nvPr/>
        </p:nvSpPr>
        <p:spPr>
          <a:xfrm>
            <a:off x="4609874" y="5499431"/>
            <a:ext cx="296427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X86</a:t>
            </a:r>
            <a:r>
              <a:rPr lang="zh-CN" altLang="en-US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私有指令集下的</a:t>
            </a:r>
            <a:r>
              <a:rPr lang="en-US" altLang="zh-CN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Wintel</a:t>
            </a:r>
            <a:r>
              <a:rPr lang="zh-CN" altLang="en-US" sz="1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联盟</a:t>
            </a:r>
            <a:endParaRPr lang="zh-CN" altLang="en-US" sz="16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68DA11C-02FA-7277-2F48-B551528AC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4132" y="5817414"/>
            <a:ext cx="1338501" cy="88271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429AC7B-279A-9CE2-02E3-D01655986E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6400" y="4219022"/>
            <a:ext cx="871161" cy="36933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11DC717-6FB9-5E12-4B03-B173E9EEE8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0376" y="4612389"/>
            <a:ext cx="1512168" cy="283417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0E028855-8890-C2A5-9CB9-C2A7F3AC0C94}"/>
              </a:ext>
            </a:extLst>
          </p:cNvPr>
          <p:cNvSpPr/>
          <p:nvPr/>
        </p:nvSpPr>
        <p:spPr>
          <a:xfrm>
            <a:off x="9336360" y="5001347"/>
            <a:ext cx="175881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市值约</a:t>
            </a:r>
            <a:r>
              <a:rPr lang="en-US" altLang="zh-CN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r>
              <a:rPr lang="en-US" altLang="zh-CN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000</a:t>
            </a:r>
            <a:r>
              <a:rPr lang="zh-CN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亿美元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FDD76A0-FD2E-126E-2595-998401720A1A}"/>
              </a:ext>
            </a:extLst>
          </p:cNvPr>
          <p:cNvSpPr/>
          <p:nvPr/>
        </p:nvSpPr>
        <p:spPr>
          <a:xfrm>
            <a:off x="8760296" y="5478860"/>
            <a:ext cx="275909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ARM</a:t>
            </a:r>
            <a:r>
              <a:rPr lang="zh-CN" altLang="en-US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私有指令集下的</a:t>
            </a:r>
            <a:r>
              <a:rPr lang="en-US" altLang="zh-CN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AA</a:t>
            </a:r>
            <a:r>
              <a:rPr lang="zh-CN" altLang="en-US" sz="1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联盟</a:t>
            </a:r>
            <a:endParaRPr lang="zh-CN" altLang="en-US" sz="16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2977B79E-8FB3-4796-3571-20AB93EBD4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2344" y="5969924"/>
            <a:ext cx="2013473" cy="62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6878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介绍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C4C9FDB-5725-58A7-D453-544DA0B12A78}"/>
              </a:ext>
            </a:extLst>
          </p:cNvPr>
          <p:cNvSpPr txBox="1"/>
          <p:nvPr/>
        </p:nvSpPr>
        <p:spPr>
          <a:xfrm>
            <a:off x="295366" y="2204864"/>
            <a:ext cx="11593288" cy="2952328"/>
          </a:xfrm>
          <a:prstGeom prst="rect">
            <a:avLst/>
          </a:prstGeom>
          <a:noFill/>
        </p:spPr>
        <p:txBody>
          <a:bodyPr wrap="square" lIns="90000" rtlCol="0" anchor="ctr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sz="1600" b="1" dirty="0">
                <a:solidFill>
                  <a:srgbClr val="FF0000"/>
                </a:solidFill>
                <a:latin typeface="+mn-lt"/>
              </a:rPr>
              <a:t>现有体系结构经过长期发展</a:t>
            </a:r>
            <a:r>
              <a:rPr lang="en-US" altLang="zh-CN" sz="1600" b="1" dirty="0">
                <a:solidFill>
                  <a:srgbClr val="FF0000"/>
                </a:solidFill>
                <a:latin typeface="+mn-lt"/>
              </a:rPr>
              <a:t>,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</a:rPr>
              <a:t>多个版本的迭代，积累了许多历史遗留问题，使得新版本的研发必须考虑向后兼容性，去支持一些过时的定义和其实不需要的技术特性。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例如，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AMD64 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是对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32 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位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x86 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架构的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64 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位扩展，面向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64 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位开发与应用环境，但它同时仍要向后兼容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32 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位甚至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16 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位的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x86 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架构，使早期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x86 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架构下开发的应用同样可以在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AMD64 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系统中正常运行；</a:t>
            </a:r>
            <a:endParaRPr lang="en-US" altLang="zh-CN" sz="1600" dirty="0">
              <a:solidFill>
                <a:srgbClr val="000000"/>
              </a:solidFill>
              <a:latin typeface="+mn-lt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sz="1600" b="1" dirty="0">
                <a:solidFill>
                  <a:srgbClr val="FF0000"/>
                </a:solidFill>
                <a:latin typeface="+mn-lt"/>
              </a:rPr>
              <a:t>现有主流架构的文档资源种类繁多、内容冗长，学习与维护的成本较高</a:t>
            </a:r>
            <a:r>
              <a:rPr lang="en-US" altLang="zh-CN" sz="1600" b="1" dirty="0">
                <a:solidFill>
                  <a:srgbClr val="FF0000"/>
                </a:solidFill>
                <a:latin typeface="+mn-lt"/>
              </a:rPr>
              <a:t>,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</a:rPr>
              <a:t>使开发者难以在短时间内掌握所需的技术，遇到问题时也不易迅速定位到相关的信息区间。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例如，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X86-32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指令集手册已达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2198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页，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ARM-32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指令集手册已达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2736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页；相比之下，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RISC-V 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官方手册仅有两卷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329 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页，包括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238 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页的指令集手册和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91 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页的特权架构手册，文档精简，学习门槛更低，更有助于研发团队的不断壮大和技术实力的不断进步。</a:t>
            </a:r>
            <a:endParaRPr lang="en-US" altLang="zh-CN" sz="1600" dirty="0">
              <a:solidFill>
                <a:srgbClr val="000000"/>
              </a:solidFill>
              <a:latin typeface="+mn-lt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2"/>
            </a:pPr>
            <a:endParaRPr lang="en-US" altLang="zh-CN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RISC-V</a:t>
            </a:r>
            <a:r>
              <a:rPr lang="zh-CN" altLang="en-US" b="1" dirty="0"/>
              <a:t>出现与发展的必然性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BBCC79-5645-8E29-7340-B35C5EBA6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4794545"/>
            <a:ext cx="2493664" cy="18476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7362FB-5756-4979-4ADA-F4F36A6DB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875" y="4810794"/>
            <a:ext cx="2402606" cy="181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1441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介绍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C4C9FDB-5725-58A7-D453-544DA0B12A78}"/>
              </a:ext>
            </a:extLst>
          </p:cNvPr>
          <p:cNvSpPr txBox="1"/>
          <p:nvPr/>
        </p:nvSpPr>
        <p:spPr>
          <a:xfrm>
            <a:off x="295366" y="2204864"/>
            <a:ext cx="11593288" cy="3960440"/>
          </a:xfrm>
          <a:prstGeom prst="rect">
            <a:avLst/>
          </a:prstGeom>
          <a:noFill/>
        </p:spPr>
        <p:txBody>
          <a:bodyPr wrap="square" lIns="90000" rtlCol="0" anchor="ctr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2010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年，加州大学伯克利分校启动“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RISC-V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计划”项目。</a:t>
            </a:r>
          </a:p>
          <a:p>
            <a:pPr lvl="0" algn="just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2011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年，伯克利分校研究团队发布了第一个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RISC-V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指令集架构的国际会议论文，并开始开发基于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RISC-V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的处理器原型。</a:t>
            </a:r>
          </a:p>
          <a:p>
            <a:pPr lvl="0" algn="just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2014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年，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RISC-V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版本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2.0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正式发布，并开始吸引了一些大公司和组织的关注，如诺基亚、英特尔、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IBM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等。</a:t>
            </a:r>
          </a:p>
          <a:p>
            <a:pPr lvl="0" algn="just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2015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年，</a:t>
            </a:r>
            <a:r>
              <a:rPr lang="en-US" altLang="zh-CN" sz="1600" b="1" dirty="0">
                <a:solidFill>
                  <a:srgbClr val="000000"/>
                </a:solidFill>
                <a:latin typeface="+mn-lt"/>
              </a:rPr>
              <a:t>RISC-V</a:t>
            </a:r>
            <a:r>
              <a:rPr lang="zh-CN" altLang="en-US" sz="1600" b="1" dirty="0">
                <a:solidFill>
                  <a:srgbClr val="000000"/>
                </a:solidFill>
                <a:latin typeface="+mn-lt"/>
              </a:rPr>
              <a:t>国际联盟成立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，该组织致力于推广和发展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RISC-V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生态系统。同时，一些商业公司开始基于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RISC-V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开发商业产品，如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SiFive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Andes Technology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等。</a:t>
            </a:r>
          </a:p>
          <a:p>
            <a:pPr lvl="0" algn="just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2017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年，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RISC-V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国际联盟发布了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RISC-V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标准架构规范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V2.2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，并举办了首届全球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RISC-V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峰会。</a:t>
            </a:r>
          </a:p>
          <a:p>
            <a:pPr lvl="0" algn="just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2018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年，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RISC-V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继续扩大应用领域，出现基于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RISC-V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的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AI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芯片、物联网芯片等各种新型处理器。</a:t>
            </a:r>
          </a:p>
          <a:p>
            <a:pPr lvl="0" algn="just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2019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年，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RISC-V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的生态系统不断成长和完善，支持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RISC-V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的工具链、软件库、操作系统等不断增加。</a:t>
            </a:r>
          </a:p>
          <a:p>
            <a:pPr lvl="0" algn="just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2020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年至今，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RISC-V</a:t>
            </a:r>
            <a:r>
              <a:rPr lang="zh-CN" altLang="en-US" sz="1600" dirty="0">
                <a:solidFill>
                  <a:srgbClr val="000000"/>
                </a:solidFill>
                <a:latin typeface="+mn-lt"/>
              </a:rPr>
              <a:t>在各个应用领域得到广泛应用，已经成为一种颇受关注和认可的指令集架构</a:t>
            </a:r>
            <a:endParaRPr lang="en-US" altLang="zh-CN" sz="1600" dirty="0">
              <a:solidFill>
                <a:srgbClr val="000000"/>
              </a:solidFill>
              <a:latin typeface="+mn-lt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endParaRPr lang="en-US" altLang="zh-CN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RISC-V</a:t>
            </a:r>
            <a:r>
              <a:rPr lang="zh-CN" altLang="en-US" b="1" dirty="0"/>
              <a:t>的发展历程</a:t>
            </a:r>
          </a:p>
        </p:txBody>
      </p:sp>
    </p:spTree>
    <p:extLst>
      <p:ext uri="{BB962C8B-B14F-4D97-AF65-F5344CB8AC3E}">
        <p14:creationId xmlns:p14="http://schemas.microsoft.com/office/powerpoint/2010/main" val="98050359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4"/>
          <p:cNvSpPr/>
          <p:nvPr/>
        </p:nvSpPr>
        <p:spPr bwMode="auto">
          <a:xfrm>
            <a:off x="299356" y="1700808"/>
            <a:ext cx="11593288" cy="5040560"/>
          </a:xfrm>
          <a:prstGeom prst="roundRect">
            <a:avLst>
              <a:gd name="adj" fmla="val 1410"/>
            </a:avLst>
          </a:prstGeom>
          <a:solidFill>
            <a:srgbClr val="002967">
              <a:alpha val="1961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54735" y="767222"/>
            <a:ext cx="10082530" cy="7200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RISC-V</a:t>
            </a:r>
            <a:r>
              <a:rPr lang="zh-CN" altLang="en-US" sz="2800" b="1" spc="1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介绍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44C986-2D6F-6E22-61C2-A46C6AA228A2}"/>
              </a:ext>
            </a:extLst>
          </p:cNvPr>
          <p:cNvSpPr txBox="1"/>
          <p:nvPr/>
        </p:nvSpPr>
        <p:spPr>
          <a:xfrm>
            <a:off x="407368" y="184482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RISC-V</a:t>
            </a:r>
            <a:r>
              <a:rPr lang="zh-CN" altLang="en-US" b="1" dirty="0"/>
              <a:t>的产品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736DAD-DDCF-D24B-DC1E-C3F71F437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95480" y="2340756"/>
            <a:ext cx="1483403" cy="21156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DD47007-367D-6368-EFD3-05318AB240AC}"/>
              </a:ext>
            </a:extLst>
          </p:cNvPr>
          <p:cNvSpPr txBox="1"/>
          <p:nvPr/>
        </p:nvSpPr>
        <p:spPr>
          <a:xfrm>
            <a:off x="539280" y="228533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Nuclei DDR200T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96563D-92B4-8EC2-8816-7594292F2C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745" t="2941" r="25703" b="11008"/>
          <a:stretch>
            <a:fillRect/>
          </a:stretch>
        </p:blipFill>
        <p:spPr>
          <a:xfrm>
            <a:off x="3071664" y="2682736"/>
            <a:ext cx="1915909" cy="16718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514F248-2939-F62E-F8D7-9EDF96ADA218}"/>
              </a:ext>
            </a:extLst>
          </p:cNvPr>
          <p:cNvSpPr txBox="1"/>
          <p:nvPr/>
        </p:nvSpPr>
        <p:spPr>
          <a:xfrm>
            <a:off x="3729037" y="22637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香山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555226-C1D2-A7D0-148D-6820E489715C}"/>
              </a:ext>
            </a:extLst>
          </p:cNvPr>
          <p:cNvPicPr/>
          <p:nvPr/>
        </p:nvPicPr>
        <p:blipFill>
          <a:blip r:embed="rId7"/>
          <a:srcRect l="13070" t="7184" r="11793" b="8045"/>
          <a:stretch>
            <a:fillRect/>
          </a:stretch>
        </p:blipFill>
        <p:spPr>
          <a:xfrm>
            <a:off x="567852" y="4974788"/>
            <a:ext cx="1895986" cy="148340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57DAA43-B903-402A-2854-8ADA35C5B68C}"/>
              </a:ext>
            </a:extLst>
          </p:cNvPr>
          <p:cNvSpPr txBox="1"/>
          <p:nvPr/>
        </p:nvSpPr>
        <p:spPr>
          <a:xfrm>
            <a:off x="530165" y="4598735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Starfive</a:t>
            </a:r>
            <a:r>
              <a:rPr lang="zh-CN" altLang="en-US" dirty="0"/>
              <a:t>一代</a:t>
            </a:r>
            <a:r>
              <a:rPr lang="en-US" altLang="zh-CN" dirty="0"/>
              <a:t>/</a:t>
            </a:r>
            <a:r>
              <a:rPr lang="zh-CN" altLang="en-US" dirty="0"/>
              <a:t>二代</a:t>
            </a:r>
          </a:p>
        </p:txBody>
      </p:sp>
      <p:pic>
        <p:nvPicPr>
          <p:cNvPr id="12" name="图片 11" descr="微信图片_20220408154920">
            <a:extLst>
              <a:ext uri="{FF2B5EF4-FFF2-40B4-BE49-F238E27FC236}">
                <a16:creationId xmlns:a16="http://schemas.microsoft.com/office/drawing/2014/main" id="{89AE8209-DED3-4867-1D88-FC8DA7A13C0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 l="-1233" t="27852" r="1233" b="26009"/>
          <a:stretch>
            <a:fillRect/>
          </a:stretch>
        </p:blipFill>
        <p:spPr>
          <a:xfrm>
            <a:off x="6197168" y="5032910"/>
            <a:ext cx="1654737" cy="158858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79EA1E5-E1E4-47AD-C03D-21E98BCE9381}"/>
              </a:ext>
            </a:extLst>
          </p:cNvPr>
          <p:cNvSpPr txBox="1"/>
          <p:nvPr/>
        </p:nvSpPr>
        <p:spPr>
          <a:xfrm>
            <a:off x="6439671" y="461889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Sifive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6B3242E-418F-BA26-8181-DB42D13FEE97}"/>
              </a:ext>
            </a:extLst>
          </p:cNvPr>
          <p:cNvSpPr txBox="1"/>
          <p:nvPr/>
        </p:nvSpPr>
        <p:spPr>
          <a:xfrm>
            <a:off x="9300721" y="452177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MilkV</a:t>
            </a:r>
            <a:r>
              <a:rPr lang="en-US" altLang="zh-CN" dirty="0"/>
              <a:t> Pioneer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8FB4A0D-E774-F9DE-CF1D-8C7809276E08}"/>
              </a:ext>
            </a:extLst>
          </p:cNvPr>
          <p:cNvSpPr txBox="1"/>
          <p:nvPr/>
        </p:nvSpPr>
        <p:spPr>
          <a:xfrm>
            <a:off x="6129840" y="2195446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平头哥</a:t>
            </a:r>
            <a:r>
              <a:rPr lang="en-US" altLang="zh-CN" dirty="0"/>
              <a:t>TH1520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D9D7696-34D9-F393-2750-EDB6EF8EE81A}"/>
              </a:ext>
            </a:extLst>
          </p:cNvPr>
          <p:cNvSpPr txBox="1"/>
          <p:nvPr/>
        </p:nvSpPr>
        <p:spPr>
          <a:xfrm>
            <a:off x="9243766" y="221415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嘉楠堪智</a:t>
            </a:r>
            <a:r>
              <a:rPr lang="en-US" altLang="zh-CN" dirty="0"/>
              <a:t>K510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83D73A5-F857-15E1-72F8-E4E398F1A8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655" y="2576142"/>
            <a:ext cx="1815283" cy="176831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4F8A82-A60F-2B4E-D1F9-A73083AB7B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2779" y="2523758"/>
            <a:ext cx="2598101" cy="21398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D6A1F7C-F450-BBEC-F241-28678B5327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23033" y="4947445"/>
            <a:ext cx="1526487" cy="17082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BD7E7C3-FF39-EDF2-6A7C-EC75F02C65C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81146" y="4863734"/>
            <a:ext cx="1242900" cy="197383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E2F965BD-1399-809A-0E63-D080F10B9AD4}"/>
              </a:ext>
            </a:extLst>
          </p:cNvPr>
          <p:cNvSpPr txBox="1"/>
          <p:nvPr/>
        </p:nvSpPr>
        <p:spPr>
          <a:xfrm>
            <a:off x="3334596" y="476277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MilkV</a:t>
            </a:r>
            <a:r>
              <a:rPr lang="en-US" altLang="zh-CN" dirty="0"/>
              <a:t> </a:t>
            </a:r>
            <a:r>
              <a:rPr lang="zh-CN" altLang="en-US" dirty="0"/>
              <a:t>天权星</a:t>
            </a:r>
          </a:p>
        </p:txBody>
      </p:sp>
    </p:spTree>
    <p:extLst>
      <p:ext uri="{BB962C8B-B14F-4D97-AF65-F5344CB8AC3E}">
        <p14:creationId xmlns:p14="http://schemas.microsoft.com/office/powerpoint/2010/main" val="3833433563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88f0d208-a347-4d89-aa99-49b71e40084e&quot;,&quot;Name&quot;:&quot;自定义&quot;,&quot;Kind&quot;:&quot;Custom&quot;,&quot;OldGuidesSetting&quot;:{&quot;HeaderHeight&quot;:15.0,&quot;FooterHeight&quot;:5.0,&quot;SideMargin&quot;:5.5,&quot;TopMargin&quot;:0.0,&quot;BottomMargin&quot;:0.0,&quot;IntervalMargin&quot;:1.5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983,&quot;width&quot;:5191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762.733858267717,&quot;width&quot;:4889.245669291338}"/>
</p:tagLst>
</file>

<file path=ppt/theme/theme1.xml><?xml version="1.0" encoding="utf-8"?>
<a:theme xmlns:a="http://schemas.openxmlformats.org/drawingml/2006/main" name="36_母板">
  <a:themeElements>
    <a:clrScheme name="36_母板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286A5"/>
      </a:accent1>
      <a:accent2>
        <a:srgbClr val="DE5F0F"/>
      </a:accent2>
      <a:accent3>
        <a:srgbClr val="EDAE1B"/>
      </a:accent3>
      <a:accent4>
        <a:srgbClr val="0F6079"/>
      </a:accent4>
      <a:accent5>
        <a:srgbClr val="00A3D5"/>
      </a:accent5>
      <a:accent6>
        <a:srgbClr val="0052CE"/>
      </a:accent6>
      <a:hlink>
        <a:srgbClr val="2286A5"/>
      </a:hlink>
      <a:folHlink>
        <a:srgbClr val="BFBFBF"/>
      </a:folHlink>
    </a:clrScheme>
    <a:fontScheme name="gtl4e4yz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  <a:alpha val="50000"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  <a:alpha val="50000"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6_母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6_母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6_母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6_母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6_母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6_母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6_母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3_母板">
  <a:themeElements>
    <a:clrScheme name="38_母板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286A5"/>
      </a:accent1>
      <a:accent2>
        <a:srgbClr val="DE5F0F"/>
      </a:accent2>
      <a:accent3>
        <a:srgbClr val="EDAE1B"/>
      </a:accent3>
      <a:accent4>
        <a:srgbClr val="0F6079"/>
      </a:accent4>
      <a:accent5>
        <a:srgbClr val="00A3D5"/>
      </a:accent5>
      <a:accent6>
        <a:srgbClr val="0052CE"/>
      </a:accent6>
      <a:hlink>
        <a:srgbClr val="2286A5"/>
      </a:hlink>
      <a:folHlink>
        <a:srgbClr val="BFBFBF"/>
      </a:folHlink>
    </a:clrScheme>
    <a:fontScheme name="gtl4e4yz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  <a:alpha val="50000"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  <a:alpha val="50000"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8_母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母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母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母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母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母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母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36_母板 2">
    <a:dk1>
      <a:srgbClr val="000000"/>
    </a:dk1>
    <a:lt1>
      <a:srgbClr val="FFFFFF"/>
    </a:lt1>
    <a:dk2>
      <a:srgbClr val="778495"/>
    </a:dk2>
    <a:lt2>
      <a:srgbClr val="F0F0F0"/>
    </a:lt2>
    <a:accent1>
      <a:srgbClr val="2286A5"/>
    </a:accent1>
    <a:accent2>
      <a:srgbClr val="DE5F0F"/>
    </a:accent2>
    <a:accent3>
      <a:srgbClr val="EDAE1B"/>
    </a:accent3>
    <a:accent4>
      <a:srgbClr val="0F6079"/>
    </a:accent4>
    <a:accent5>
      <a:srgbClr val="00A3D5"/>
    </a:accent5>
    <a:accent6>
      <a:srgbClr val="0052CE"/>
    </a:accent6>
    <a:hlink>
      <a:srgbClr val="2286A5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4563</TotalTime>
  <Words>4223</Words>
  <Application>Microsoft Office PowerPoint</Application>
  <PresentationFormat>宽屏</PresentationFormat>
  <Paragraphs>553</Paragraphs>
  <Slides>39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-apple-system</vt:lpstr>
      <vt:lpstr>华文隶书</vt:lpstr>
      <vt:lpstr>华文中宋</vt:lpstr>
      <vt:lpstr>宋体</vt:lpstr>
      <vt:lpstr>Arial</vt:lpstr>
      <vt:lpstr>Times New Roman</vt:lpstr>
      <vt:lpstr>Wingdings</vt:lpstr>
      <vt:lpstr>等线</vt:lpstr>
      <vt:lpstr>36_母板</vt:lpstr>
      <vt:lpstr>43_母板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马文涛</dc:creator>
  <cp:lastModifiedBy>佳耕 于</cp:lastModifiedBy>
  <cp:revision>7951</cp:revision>
  <cp:lastPrinted>2019-03-20T00:48:00Z</cp:lastPrinted>
  <dcterms:created xsi:type="dcterms:W3CDTF">2113-01-01T00:00:00Z</dcterms:created>
  <dcterms:modified xsi:type="dcterms:W3CDTF">2025-06-28T06:26:25Z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2052-11.1.0.11365</vt:lpwstr>
  </property>
  <property fmtid="{D5CDD505-2E9C-101B-9397-08002B2CF9AE}" pid="4" name="ICV">
    <vt:lpwstr>47F7E325326C44719D0648CE9222ADEE</vt:lpwstr>
  </property>
</Properties>
</file>